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1"/>
  </p:notesMasterIdLst>
  <p:sldIdLst>
    <p:sldId id="300" r:id="rId2"/>
    <p:sldId id="271" r:id="rId3"/>
    <p:sldId id="295" r:id="rId4"/>
    <p:sldId id="317" r:id="rId5"/>
    <p:sldId id="318" r:id="rId6"/>
    <p:sldId id="323" r:id="rId7"/>
    <p:sldId id="324" r:id="rId8"/>
    <p:sldId id="273" r:id="rId9"/>
    <p:sldId id="319" r:id="rId10"/>
    <p:sldId id="325" r:id="rId11"/>
    <p:sldId id="296" r:id="rId12"/>
    <p:sldId id="322" r:id="rId13"/>
    <p:sldId id="282" r:id="rId14"/>
    <p:sldId id="336" r:id="rId15"/>
    <p:sldId id="327" r:id="rId16"/>
    <p:sldId id="328" r:id="rId17"/>
    <p:sldId id="326" r:id="rId18"/>
    <p:sldId id="329" r:id="rId19"/>
    <p:sldId id="316" r:id="rId20"/>
  </p:sldIdLst>
  <p:sldSz cx="12192000" cy="6858000"/>
  <p:notesSz cx="6858000" cy="9144000"/>
  <p:embeddedFontLst>
    <p:embeddedFont>
      <p:font typeface="Adobe 黑体 Std R" panose="020B0400000000000000" pitchFamily="34" charset="-122"/>
      <p:regular r:id="rId22"/>
    </p:embeddedFont>
    <p:embeddedFont>
      <p:font typeface="OPPOSans H" panose="02010600030101010101" charset="-122"/>
      <p:regular r:id="rId23"/>
    </p:embeddedFont>
    <p:embeddedFont>
      <p:font typeface="OPPOSans L" panose="02010600030101010101" charset="-122"/>
      <p:regular r:id="rId24"/>
    </p:embeddedFont>
    <p:embeddedFont>
      <p:font typeface="OPPOSans M" panose="02010600030101010101" charset="-122"/>
      <p:regular r:id="rId25"/>
    </p:embeddedFont>
    <p:embeddedFont>
      <p:font typeface="OPPOSans R" panose="02010600030101010101" charset="-122"/>
      <p:regular r:id="rId26"/>
    </p:embeddedFont>
    <p:embeddedFont>
      <p:font typeface="等线" panose="02010600030101010101" pitchFamily="2" charset="-122"/>
      <p:regular r:id="rId27"/>
      <p:bold r:id="rId28"/>
    </p:embeddedFont>
    <p:embeddedFont>
      <p:font typeface="方正粗黑宋简体" panose="02000000000000000000" pitchFamily="2" charset="-122"/>
      <p:regular r:id="rId29"/>
    </p:embeddedFont>
    <p:embeddedFont>
      <p:font typeface="黑体" panose="02010609060101010101" pitchFamily="49" charset="-122"/>
      <p:regular r:id="rId30"/>
    </p:embeddedFont>
    <p:embeddedFont>
      <p:font typeface="微软雅黑" panose="020B0503020204020204" pitchFamily="34" charset="-122"/>
      <p:regular r:id="rId31"/>
      <p:bold r:id="rId32"/>
    </p:embeddedFont>
  </p:embeddedFontLst>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8">
          <p15:clr>
            <a:srgbClr val="A4A3A4"/>
          </p15:clr>
        </p15:guide>
        <p15:guide id="2" pos="7379">
          <p15:clr>
            <a:srgbClr val="A4A3A4"/>
          </p15:clr>
        </p15:guide>
        <p15:guide id="3" orient="horz" pos="466">
          <p15:clr>
            <a:srgbClr val="A4A3A4"/>
          </p15:clr>
        </p15:guide>
        <p15:guide id="4" orient="horz" pos="654">
          <p15:clr>
            <a:srgbClr val="A4A3A4"/>
          </p15:clr>
        </p15:guide>
        <p15:guide id="5" orient="horz" pos="4054">
          <p15:clr>
            <a:srgbClr val="A4A3A4"/>
          </p15:clr>
        </p15:guide>
        <p15:guide id="6" orient="horz" pos="2752">
          <p15:clr>
            <a:srgbClr val="A4A3A4"/>
          </p15:clr>
        </p15:guide>
        <p15:guide id="7" pos="8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724"/>
    <a:srgbClr val="FA2D04"/>
    <a:srgbClr val="651503"/>
    <a:srgbClr val="2B0A02"/>
    <a:srgbClr val="F54709"/>
    <a:srgbClr val="C62824"/>
    <a:srgbClr val="751715"/>
    <a:srgbClr val="3C0C0B"/>
    <a:srgbClr val="092042"/>
    <a:srgbClr val="110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1" autoAdjust="0"/>
    <p:restoredTop sz="92866" autoAdjust="0"/>
  </p:normalViewPr>
  <p:slideViewPr>
    <p:cSldViewPr snapToGrid="0">
      <p:cViewPr varScale="1">
        <p:scale>
          <a:sx n="80" d="100"/>
          <a:sy n="80" d="100"/>
        </p:scale>
        <p:origin x="806" y="58"/>
      </p:cViewPr>
      <p:guideLst>
        <p:guide pos="378"/>
        <p:guide pos="7379"/>
        <p:guide orient="horz" pos="466"/>
        <p:guide orient="horz" pos="654"/>
        <p:guide orient="horz" pos="4054"/>
        <p:guide orient="horz" pos="2752"/>
        <p:guide pos="801"/>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0975C-B837-4D6E-844D-7C645303B726}" type="datetimeFigureOut">
              <a:rPr lang="zh-CN" altLang="en-US" smtClean="0"/>
              <a:t>2023/1/8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84C2C-40E2-4F7A-AD16-1F4FF2C99AF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E84C2C-40E2-4F7A-AD16-1F4FF2C99AF7}" type="slidenum">
              <a:rPr lang="zh-CN" altLang="en-US" smtClean="0"/>
              <a:t>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office.msn.com.cn/"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封面页">
    <p:spTree>
      <p:nvGrpSpPr>
        <p:cNvPr id="1" name=""/>
        <p:cNvGrpSpPr/>
        <p:nvPr/>
      </p:nvGrpSpPr>
      <p:grpSpPr>
        <a:xfrm>
          <a:off x="0" y="0"/>
          <a:ext cx="0" cy="0"/>
          <a:chOff x="0" y="0"/>
          <a:chExt cx="0" cy="0"/>
        </a:xfrm>
      </p:grpSpPr>
      <p:sp>
        <p:nvSpPr>
          <p:cNvPr id="2" name="椭圆 1"/>
          <p:cNvSpPr/>
          <p:nvPr userDrawn="1"/>
        </p:nvSpPr>
        <p:spPr>
          <a:xfrm>
            <a:off x="986877" y="1865262"/>
            <a:ext cx="742337" cy="742334"/>
          </a:xfrm>
          <a:prstGeom prst="ellipse">
            <a:avLst/>
          </a:prstGeom>
          <a:gradFill flip="none" rotWithShape="1">
            <a:gsLst>
              <a:gs pos="0">
                <a:schemeClr val="accent1">
                  <a:alpha val="55000"/>
                </a:schemeClr>
              </a:gs>
              <a:gs pos="100000">
                <a:schemeClr val="accent1">
                  <a:alpha val="0"/>
                </a:schemeClr>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3" name="椭圆 2"/>
          <p:cNvSpPr/>
          <p:nvPr userDrawn="1"/>
        </p:nvSpPr>
        <p:spPr>
          <a:xfrm>
            <a:off x="5813358" y="5150083"/>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userDrawn="1"/>
        </p:nvSpPr>
        <p:spPr>
          <a:xfrm>
            <a:off x="-120191" y="1316279"/>
            <a:ext cx="398985" cy="797968"/>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a:off x="11653309" y="-160240"/>
            <a:ext cx="654612" cy="904900"/>
          </a:xfrm>
          <a:custGeom>
            <a:avLst/>
            <a:gdLst>
              <a:gd name="connsiteX0" fmla="*/ 41179 w 538693"/>
              <a:gd name="connsiteY0" fmla="*/ 0 h 744660"/>
              <a:gd name="connsiteX1" fmla="*/ 538693 w 538693"/>
              <a:gd name="connsiteY1" fmla="*/ 0 h 744660"/>
              <a:gd name="connsiteX2" fmla="*/ 538693 w 538693"/>
              <a:gd name="connsiteY2" fmla="*/ 744660 h 744660"/>
              <a:gd name="connsiteX3" fmla="*/ 0 w 538693"/>
              <a:gd name="connsiteY3" fmla="*/ 205967 h 744660"/>
              <a:gd name="connsiteX4" fmla="*/ 10944 w 538693"/>
              <a:gd name="connsiteY4" fmla="*/ 97402 h 74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3" h="744660">
                <a:moveTo>
                  <a:pt x="41179" y="0"/>
                </a:moveTo>
                <a:lnTo>
                  <a:pt x="538693" y="0"/>
                </a:lnTo>
                <a:lnTo>
                  <a:pt x="538693" y="744660"/>
                </a:lnTo>
                <a:cubicBezTo>
                  <a:pt x="241181" y="744660"/>
                  <a:pt x="0" y="503479"/>
                  <a:pt x="0" y="205967"/>
                </a:cubicBezTo>
                <a:cubicBezTo>
                  <a:pt x="0" y="168778"/>
                  <a:pt x="3768" y="132469"/>
                  <a:pt x="10944" y="97402"/>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7" name="组合 6"/>
          <p:cNvGrpSpPr/>
          <p:nvPr userDrawn="1"/>
        </p:nvGrpSpPr>
        <p:grpSpPr>
          <a:xfrm>
            <a:off x="10581848" y="6216568"/>
            <a:ext cx="1610152" cy="408248"/>
            <a:chOff x="10581848" y="6216568"/>
            <a:chExt cx="1610152" cy="408248"/>
          </a:xfrm>
        </p:grpSpPr>
        <p:sp>
          <p:nvSpPr>
            <p:cNvPr id="8" name="任意多边形: 形状 7"/>
            <p:cNvSpPr/>
            <p:nvPr/>
          </p:nvSpPr>
          <p:spPr>
            <a:xfrm flipH="1" flipV="1">
              <a:off x="10742438" y="6293980"/>
              <a:ext cx="1449562" cy="180395"/>
            </a:xfrm>
            <a:custGeom>
              <a:avLst/>
              <a:gdLst>
                <a:gd name="connsiteX0" fmla="*/ 1310463 w 1449562"/>
                <a:gd name="connsiteY0" fmla="*/ 180395 h 180395"/>
                <a:gd name="connsiteX1" fmla="*/ 0 w 1449562"/>
                <a:gd name="connsiteY1" fmla="*/ 180395 h 180395"/>
                <a:gd name="connsiteX2" fmla="*/ 0 w 1449562"/>
                <a:gd name="connsiteY2" fmla="*/ 0 h 180395"/>
                <a:gd name="connsiteX3" fmla="*/ 1449562 w 1449562"/>
                <a:gd name="connsiteY3" fmla="*/ 0 h 180395"/>
              </a:gdLst>
              <a:ahLst/>
              <a:cxnLst>
                <a:cxn ang="0">
                  <a:pos x="connsiteX0" y="connsiteY0"/>
                </a:cxn>
                <a:cxn ang="0">
                  <a:pos x="connsiteX1" y="connsiteY1"/>
                </a:cxn>
                <a:cxn ang="0">
                  <a:pos x="connsiteX2" y="connsiteY2"/>
                </a:cxn>
                <a:cxn ang="0">
                  <a:pos x="connsiteX3" y="connsiteY3"/>
                </a:cxn>
              </a:cxnLst>
              <a:rect l="l" t="t" r="r" b="b"/>
              <a:pathLst>
                <a:path w="1449562" h="180395">
                  <a:moveTo>
                    <a:pt x="1310463" y="180395"/>
                  </a:moveTo>
                  <a:lnTo>
                    <a:pt x="0" y="180395"/>
                  </a:lnTo>
                  <a:lnTo>
                    <a:pt x="0" y="0"/>
                  </a:lnTo>
                  <a:lnTo>
                    <a:pt x="1449562"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 name="直接连接符 8"/>
            <p:cNvCxnSpPr/>
            <p:nvPr/>
          </p:nvCxnSpPr>
          <p:spPr>
            <a:xfrm flipV="1">
              <a:off x="10581848" y="662481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0866793" y="654958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任意多边形: 形状 10"/>
            <p:cNvSpPr/>
            <p:nvPr/>
          </p:nvSpPr>
          <p:spPr>
            <a:xfrm flipH="1">
              <a:off x="10669939" y="6216568"/>
              <a:ext cx="1522061" cy="171319"/>
            </a:xfrm>
            <a:custGeom>
              <a:avLst/>
              <a:gdLst>
                <a:gd name="connsiteX0" fmla="*/ 1375880 w 1522061"/>
                <a:gd name="connsiteY0" fmla="*/ 0 h 171319"/>
                <a:gd name="connsiteX1" fmla="*/ 1159980 w 1522061"/>
                <a:gd name="connsiteY1" fmla="*/ 0 h 171319"/>
                <a:gd name="connsiteX2" fmla="*/ 0 w 1522061"/>
                <a:gd name="connsiteY2" fmla="*/ 0 h 171319"/>
                <a:gd name="connsiteX3" fmla="*/ 0 w 1522061"/>
                <a:gd name="connsiteY3" fmla="*/ 53326 h 171319"/>
                <a:gd name="connsiteX4" fmla="*/ 1522061 w 1522061"/>
                <a:gd name="connsiteY4" fmla="*/ 171319 h 171319"/>
                <a:gd name="connsiteX5" fmla="*/ 1375880 w 1522061"/>
                <a:gd name="connsiteY5" fmla="*/ 0 h 1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061" h="171319">
                  <a:moveTo>
                    <a:pt x="1375880" y="0"/>
                  </a:moveTo>
                  <a:lnTo>
                    <a:pt x="1159980" y="0"/>
                  </a:lnTo>
                  <a:lnTo>
                    <a:pt x="0" y="0"/>
                  </a:lnTo>
                  <a:lnTo>
                    <a:pt x="0" y="53326"/>
                  </a:lnTo>
                  <a:lnTo>
                    <a:pt x="1522061" y="171319"/>
                  </a:lnTo>
                  <a:cubicBezTo>
                    <a:pt x="1469144" y="118402"/>
                    <a:pt x="1428797" y="52917"/>
                    <a:pt x="1375880" y="0"/>
                  </a:cubicBez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p:cNvGrpSpPr/>
          <p:nvPr userDrawn="1"/>
        </p:nvGrpSpPr>
        <p:grpSpPr>
          <a:xfrm flipV="1">
            <a:off x="482554" y="6179779"/>
            <a:ext cx="281517" cy="281517"/>
            <a:chOff x="689649" y="517897"/>
            <a:chExt cx="281517" cy="281517"/>
          </a:xfrm>
        </p:grpSpPr>
        <p:sp>
          <p:nvSpPr>
            <p:cNvPr id="13" name="矩形 12"/>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flipH="1">
            <a:off x="11394546" y="546548"/>
            <a:ext cx="281517" cy="281517"/>
            <a:chOff x="689649" y="517897"/>
            <a:chExt cx="281517" cy="281517"/>
          </a:xfrm>
        </p:grpSpPr>
        <p:sp>
          <p:nvSpPr>
            <p:cNvPr id="16" name="矩形 15"/>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0" y="537462"/>
            <a:ext cx="717681" cy="237286"/>
            <a:chOff x="0" y="537462"/>
            <a:chExt cx="717681" cy="237286"/>
          </a:xfrm>
        </p:grpSpPr>
        <p:sp>
          <p:nvSpPr>
            <p:cNvPr id="19" name="任意多边形: 形状 18"/>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0" name="直接连接符 19"/>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3" name="椭圆 22"/>
          <p:cNvSpPr/>
          <p:nvPr userDrawn="1"/>
        </p:nvSpPr>
        <p:spPr>
          <a:xfrm>
            <a:off x="288200" y="6040603"/>
            <a:ext cx="545260" cy="545260"/>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userDrawn="1"/>
        </p:nvGrpSpPr>
        <p:grpSpPr>
          <a:xfrm>
            <a:off x="6805803" y="1226810"/>
            <a:ext cx="4876263" cy="4876263"/>
            <a:chOff x="6805803" y="1226810"/>
            <a:chExt cx="4876263" cy="4876263"/>
          </a:xfrm>
        </p:grpSpPr>
        <p:pic>
          <p:nvPicPr>
            <p:cNvPr id="30" name="图片 29"/>
            <p:cNvPicPr>
              <a:picLocks noChangeAspect="1"/>
            </p:cNvPicPr>
            <p:nvPr/>
          </p:nvPicPr>
          <p:blipFill>
            <a:blip r:embed="rId2"/>
            <a:stretch>
              <a:fillRect/>
            </a:stretch>
          </p:blipFill>
          <p:spPr>
            <a:xfrm>
              <a:off x="6966685" y="1316279"/>
              <a:ext cx="4636345" cy="4638084"/>
            </a:xfrm>
            <a:prstGeom prst="rect">
              <a:avLst/>
            </a:prstGeom>
          </p:spPr>
        </p:pic>
        <p:sp>
          <p:nvSpPr>
            <p:cNvPr id="31" name="椭圆 30"/>
            <p:cNvSpPr/>
            <p:nvPr/>
          </p:nvSpPr>
          <p:spPr>
            <a:xfrm rot="6049394">
              <a:off x="6805803" y="1226810"/>
              <a:ext cx="4876263" cy="4876263"/>
            </a:xfrm>
            <a:prstGeom prst="ellipse">
              <a:avLst/>
            </a:prstGeom>
            <a:gradFill flip="none" rotWithShape="1">
              <a:gsLst>
                <a:gs pos="0">
                  <a:schemeClr val="accent1"/>
                </a:gs>
                <a:gs pos="32000">
                  <a:schemeClr val="accent1">
                    <a:alpha val="50000"/>
                  </a:schemeClr>
                </a:gs>
                <a:gs pos="77000">
                  <a:schemeClr val="accent1">
                    <a:alpha val="0"/>
                  </a:schemeClr>
                </a:gs>
                <a:gs pos="95000">
                  <a:schemeClr val="accent1">
                    <a:alpha val="0"/>
                  </a:schemeClr>
                </a:gs>
              </a:gsLst>
              <a:lin ang="27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4" name="图片 33">
            <a:hlinkClick r:id="rId3"/>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brightnessContrast bright="-20000" contrast="-40000"/>
                    </a14:imgEffect>
                    <a14:imgEffect>
                      <a14:sharpenSoften amount="50000"/>
                    </a14:imgEffect>
                  </a14:imgLayer>
                </a14:imgProps>
              </a:ext>
            </a:extLst>
          </a:blip>
          <a:stretch>
            <a:fillRect/>
          </a:stretch>
        </p:blipFill>
        <p:spPr>
          <a:xfrm>
            <a:off x="829513" y="593786"/>
            <a:ext cx="1089846" cy="1453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任意多边形: 形状 2"/>
          <p:cNvSpPr/>
          <p:nvPr userDrawn="1"/>
        </p:nvSpPr>
        <p:spPr>
          <a:xfrm>
            <a:off x="1" y="1556663"/>
            <a:ext cx="278793" cy="557584"/>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userDrawn="1"/>
        </p:nvGrpSpPr>
        <p:grpSpPr>
          <a:xfrm>
            <a:off x="933127" y="1493755"/>
            <a:ext cx="10330285" cy="4266701"/>
            <a:chOff x="1383506" y="1179856"/>
            <a:chExt cx="10330285" cy="4266701"/>
          </a:xfrm>
        </p:grpSpPr>
        <p:grpSp>
          <p:nvGrpSpPr>
            <p:cNvPr id="5" name="组合 4"/>
            <p:cNvGrpSpPr/>
            <p:nvPr/>
          </p:nvGrpSpPr>
          <p:grpSpPr>
            <a:xfrm>
              <a:off x="1383506" y="1179856"/>
              <a:ext cx="5165883" cy="4266701"/>
              <a:chOff x="-18081" y="-53088"/>
              <a:chExt cx="12098773" cy="6937289"/>
            </a:xfrm>
          </p:grpSpPr>
          <p:cxnSp>
            <p:nvCxnSpPr>
              <p:cNvPr id="33" name="直接连接符 32"/>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18081" y="-53088"/>
                <a:ext cx="12098773" cy="6937289"/>
                <a:chOff x="-18081" y="-53088"/>
                <a:chExt cx="12098773" cy="6937289"/>
              </a:xfrm>
            </p:grpSpPr>
            <p:cxnSp>
              <p:nvCxnSpPr>
                <p:cNvPr id="35" name="直接连接符 34"/>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6547908" y="1179856"/>
              <a:ext cx="5165883" cy="4266701"/>
              <a:chOff x="-18081" y="-53088"/>
              <a:chExt cx="12098773" cy="6937289"/>
            </a:xfrm>
          </p:grpSpPr>
          <p:cxnSp>
            <p:nvCxnSpPr>
              <p:cNvPr id="7" name="直接连接符 6"/>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8081" y="-53088"/>
                <a:ext cx="12098773" cy="6937289"/>
                <a:chOff x="-18081" y="-53088"/>
                <a:chExt cx="12098773" cy="6937289"/>
              </a:xfrm>
            </p:grpSpPr>
            <p:cxnSp>
              <p:nvCxnSpPr>
                <p:cNvPr id="9" name="直接连接符 8"/>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59" name="文本框 58"/>
          <p:cNvSpPr txBox="1"/>
          <p:nvPr userDrawn="1"/>
        </p:nvSpPr>
        <p:spPr>
          <a:xfrm>
            <a:off x="4969501" y="637828"/>
            <a:ext cx="2286000" cy="1015663"/>
          </a:xfrm>
          <a:prstGeom prst="rect">
            <a:avLst/>
          </a:prstGeom>
          <a:noFill/>
        </p:spPr>
        <p:txBody>
          <a:bodyPr wrap="square" rtlCol="0">
            <a:noAutofit/>
          </a:bodyPr>
          <a:lstStyle/>
          <a:p>
            <a:pPr algn="ctr"/>
            <a:r>
              <a:rPr lang="zh-CN" altLang="en-US" sz="6000" b="1" dirty="0">
                <a:solidFill>
                  <a:schemeClr val="bg1"/>
                </a:solidFill>
                <a:latin typeface="+mj-ea"/>
                <a:ea typeface="+mj-ea"/>
              </a:rPr>
              <a:t>目录</a:t>
            </a:r>
            <a:endParaRPr kumimoji="0" lang="en-US" altLang="zh-CN" sz="6000" b="1" i="0" u="none" strike="noStrike" kern="1200" cap="none" spc="0" normalizeH="0" baseline="0" noProof="0" dirty="0">
              <a:ln>
                <a:noFill/>
              </a:ln>
              <a:solidFill>
                <a:schemeClr val="bg1"/>
              </a:solidFill>
              <a:effectLst/>
              <a:uLnTx/>
              <a:uFillTx/>
              <a:latin typeface="+mj-ea"/>
              <a:ea typeface="+mj-ea"/>
            </a:endParaRPr>
          </a:p>
        </p:txBody>
      </p:sp>
      <p:sp>
        <p:nvSpPr>
          <p:cNvPr id="60" name="矩形 59"/>
          <p:cNvSpPr/>
          <p:nvPr userDrawn="1"/>
        </p:nvSpPr>
        <p:spPr>
          <a:xfrm>
            <a:off x="5025068" y="1442043"/>
            <a:ext cx="2174867" cy="400110"/>
          </a:xfrm>
          <a:prstGeom prst="rect">
            <a:avLst/>
          </a:prstGeom>
        </p:spPr>
        <p:txBody>
          <a:bodyPr wrap="square" anchor="t" anchorCtr="0">
            <a:noAutofit/>
          </a:bodyPr>
          <a:lstStyle/>
          <a:p>
            <a:pPr algn="ctr">
              <a:buSzPct val="25000"/>
            </a:pPr>
            <a:r>
              <a:rPr lang="en-US" altLang="zh-CN" sz="2000" b="1" i="1" spc="300" dirty="0">
                <a:gradFill flip="none" rotWithShape="1">
                  <a:gsLst>
                    <a:gs pos="3933">
                      <a:schemeClr val="accent5"/>
                    </a:gs>
                    <a:gs pos="100000">
                      <a:schemeClr val="accent1"/>
                    </a:gs>
                  </a:gsLst>
                  <a:lin ang="5400000" scaled="1"/>
                  <a:tileRect/>
                </a:gradFill>
                <a:latin typeface="+mj-lt"/>
                <a:ea typeface="+mj-ea"/>
              </a:rPr>
              <a:t>CONTENTS</a:t>
            </a:r>
          </a:p>
        </p:txBody>
      </p:sp>
      <p:grpSp>
        <p:nvGrpSpPr>
          <p:cNvPr id="117" name="组合 116"/>
          <p:cNvGrpSpPr/>
          <p:nvPr userDrawn="1"/>
        </p:nvGrpSpPr>
        <p:grpSpPr>
          <a:xfrm>
            <a:off x="2261312" y="959091"/>
            <a:ext cx="7683065" cy="408248"/>
            <a:chOff x="2460096" y="959091"/>
            <a:chExt cx="7683065" cy="408248"/>
          </a:xfrm>
        </p:grpSpPr>
        <p:grpSp>
          <p:nvGrpSpPr>
            <p:cNvPr id="118" name="组合 117"/>
            <p:cNvGrpSpPr/>
            <p:nvPr/>
          </p:nvGrpSpPr>
          <p:grpSpPr>
            <a:xfrm>
              <a:off x="2460096" y="959091"/>
              <a:ext cx="2645775" cy="408248"/>
              <a:chOff x="2066751" y="2093476"/>
              <a:chExt cx="2645775" cy="408248"/>
            </a:xfrm>
          </p:grpSpPr>
          <p:sp>
            <p:nvSpPr>
              <p:cNvPr id="124" name="平行四边形 123"/>
              <p:cNvSpPr/>
              <p:nvPr/>
            </p:nvSpPr>
            <p:spPr>
              <a:xfrm flipV="1">
                <a:off x="2066751" y="2170888"/>
                <a:ext cx="2485185" cy="180395"/>
              </a:xfrm>
              <a:prstGeom prst="parallelogram">
                <a:avLst>
                  <a:gd name="adj" fmla="val 77108"/>
                </a:avLst>
              </a:pr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p>
            </p:txBody>
          </p:sp>
          <p:cxnSp>
            <p:nvCxnSpPr>
              <p:cNvPr id="125" name="直接连接符 124"/>
              <p:cNvCxnSpPr/>
              <p:nvPr/>
            </p:nvCxnSpPr>
            <p:spPr>
              <a:xfrm flipH="1" flipV="1">
                <a:off x="4167265" y="250172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flipV="1">
                <a:off x="3882320" y="242649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7" name="任意多边形: 形状 126"/>
              <p:cNvSpPr/>
              <p:nvPr/>
            </p:nvSpPr>
            <p:spPr>
              <a:xfrm>
                <a:off x="2414504" y="2093476"/>
                <a:ext cx="2209931" cy="171319"/>
              </a:xfrm>
              <a:custGeom>
                <a:avLst/>
                <a:gdLst>
                  <a:gd name="connsiteX0" fmla="*/ 0 w 2222500"/>
                  <a:gd name="connsiteY0" fmla="*/ 0 h 158750"/>
                  <a:gd name="connsiteX1" fmla="*/ 1847850 w 2222500"/>
                  <a:gd name="connsiteY1" fmla="*/ 0 h 158750"/>
                  <a:gd name="connsiteX2" fmla="*/ 2063750 w 2222500"/>
                  <a:gd name="connsiteY2" fmla="*/ 0 h 158750"/>
                  <a:gd name="connsiteX3" fmla="*/ 2222500 w 2222500"/>
                  <a:gd name="connsiteY3" fmla="*/ 158750 h 158750"/>
                  <a:gd name="connsiteX0-1" fmla="*/ 0 w 2213073"/>
                  <a:gd name="connsiteY0-2" fmla="*/ 0 h 165034"/>
                  <a:gd name="connsiteX1-3" fmla="*/ 1847850 w 2213073"/>
                  <a:gd name="connsiteY1-4" fmla="*/ 0 h 165034"/>
                  <a:gd name="connsiteX2-5" fmla="*/ 2063750 w 2213073"/>
                  <a:gd name="connsiteY2-6" fmla="*/ 0 h 165034"/>
                  <a:gd name="connsiteX3-7" fmla="*/ 2213073 w 2213073"/>
                  <a:gd name="connsiteY3-8" fmla="*/ 165034 h 165034"/>
                  <a:gd name="connsiteX0-9" fmla="*/ 0 w 2209931"/>
                  <a:gd name="connsiteY0-10" fmla="*/ 0 h 171319"/>
                  <a:gd name="connsiteX1-11" fmla="*/ 1847850 w 2209931"/>
                  <a:gd name="connsiteY1-12" fmla="*/ 0 h 171319"/>
                  <a:gd name="connsiteX2-13" fmla="*/ 2063750 w 2209931"/>
                  <a:gd name="connsiteY2-14" fmla="*/ 0 h 171319"/>
                  <a:gd name="connsiteX3-15" fmla="*/ 2209931 w 2209931"/>
                  <a:gd name="connsiteY3-16" fmla="*/ 171319 h 171319"/>
                </a:gdLst>
                <a:ahLst/>
                <a:cxnLst>
                  <a:cxn ang="0">
                    <a:pos x="connsiteX0-1" y="connsiteY0-2"/>
                  </a:cxn>
                  <a:cxn ang="0">
                    <a:pos x="connsiteX1-3" y="connsiteY1-4"/>
                  </a:cxn>
                  <a:cxn ang="0">
                    <a:pos x="connsiteX2-5" y="connsiteY2-6"/>
                  </a:cxn>
                  <a:cxn ang="0">
                    <a:pos x="connsiteX3-7" y="connsiteY3-8"/>
                  </a:cxn>
                </a:cxnLst>
                <a:rect l="l" t="t" r="r" b="b"/>
                <a:pathLst>
                  <a:path w="2209931" h="171319">
                    <a:moveTo>
                      <a:pt x="0" y="0"/>
                    </a:moveTo>
                    <a:lnTo>
                      <a:pt x="1847850" y="0"/>
                    </a:lnTo>
                    <a:lnTo>
                      <a:pt x="2063750" y="0"/>
                    </a:lnTo>
                    <a:cubicBezTo>
                      <a:pt x="2116667" y="52917"/>
                      <a:pt x="2157014" y="118402"/>
                      <a:pt x="2209931" y="171319"/>
                    </a:cubicBezTo>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grpSp>
          <p:nvGrpSpPr>
            <p:cNvPr id="119" name="组合 118"/>
            <p:cNvGrpSpPr/>
            <p:nvPr/>
          </p:nvGrpSpPr>
          <p:grpSpPr>
            <a:xfrm flipH="1">
              <a:off x="7497386" y="959091"/>
              <a:ext cx="2645775" cy="408248"/>
              <a:chOff x="2066751" y="2093476"/>
              <a:chExt cx="2645775" cy="408248"/>
            </a:xfrm>
          </p:grpSpPr>
          <p:sp>
            <p:nvSpPr>
              <p:cNvPr id="120" name="平行四边形 119"/>
              <p:cNvSpPr/>
              <p:nvPr/>
            </p:nvSpPr>
            <p:spPr>
              <a:xfrm flipV="1">
                <a:off x="2066751" y="2170888"/>
                <a:ext cx="2485185" cy="180395"/>
              </a:xfrm>
              <a:prstGeom prst="parallelogram">
                <a:avLst>
                  <a:gd name="adj" fmla="val 77108"/>
                </a:avLst>
              </a:pr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cxnSp>
            <p:nvCxnSpPr>
              <p:cNvPr id="121" name="直接连接符 120"/>
              <p:cNvCxnSpPr/>
              <p:nvPr/>
            </p:nvCxnSpPr>
            <p:spPr>
              <a:xfrm flipH="1" flipV="1">
                <a:off x="4167265" y="250172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flipV="1">
                <a:off x="3882320" y="2426494"/>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3" name="任意多边形: 形状 122"/>
              <p:cNvSpPr/>
              <p:nvPr/>
            </p:nvSpPr>
            <p:spPr>
              <a:xfrm>
                <a:off x="2414504" y="2093476"/>
                <a:ext cx="2209931" cy="171319"/>
              </a:xfrm>
              <a:custGeom>
                <a:avLst/>
                <a:gdLst>
                  <a:gd name="connsiteX0" fmla="*/ 0 w 2222500"/>
                  <a:gd name="connsiteY0" fmla="*/ 0 h 158750"/>
                  <a:gd name="connsiteX1" fmla="*/ 1847850 w 2222500"/>
                  <a:gd name="connsiteY1" fmla="*/ 0 h 158750"/>
                  <a:gd name="connsiteX2" fmla="*/ 2063750 w 2222500"/>
                  <a:gd name="connsiteY2" fmla="*/ 0 h 158750"/>
                  <a:gd name="connsiteX3" fmla="*/ 2222500 w 2222500"/>
                  <a:gd name="connsiteY3" fmla="*/ 158750 h 158750"/>
                  <a:gd name="connsiteX0-1" fmla="*/ 0 w 2213073"/>
                  <a:gd name="connsiteY0-2" fmla="*/ 0 h 165034"/>
                  <a:gd name="connsiteX1-3" fmla="*/ 1847850 w 2213073"/>
                  <a:gd name="connsiteY1-4" fmla="*/ 0 h 165034"/>
                  <a:gd name="connsiteX2-5" fmla="*/ 2063750 w 2213073"/>
                  <a:gd name="connsiteY2-6" fmla="*/ 0 h 165034"/>
                  <a:gd name="connsiteX3-7" fmla="*/ 2213073 w 2213073"/>
                  <a:gd name="connsiteY3-8" fmla="*/ 165034 h 165034"/>
                  <a:gd name="connsiteX0-9" fmla="*/ 0 w 2209931"/>
                  <a:gd name="connsiteY0-10" fmla="*/ 0 h 171319"/>
                  <a:gd name="connsiteX1-11" fmla="*/ 1847850 w 2209931"/>
                  <a:gd name="connsiteY1-12" fmla="*/ 0 h 171319"/>
                  <a:gd name="connsiteX2-13" fmla="*/ 2063750 w 2209931"/>
                  <a:gd name="connsiteY2-14" fmla="*/ 0 h 171319"/>
                  <a:gd name="connsiteX3-15" fmla="*/ 2209931 w 2209931"/>
                  <a:gd name="connsiteY3-16" fmla="*/ 171319 h 171319"/>
                </a:gdLst>
                <a:ahLst/>
                <a:cxnLst>
                  <a:cxn ang="0">
                    <a:pos x="connsiteX0-1" y="connsiteY0-2"/>
                  </a:cxn>
                  <a:cxn ang="0">
                    <a:pos x="connsiteX1-3" y="connsiteY1-4"/>
                  </a:cxn>
                  <a:cxn ang="0">
                    <a:pos x="connsiteX2-5" y="connsiteY2-6"/>
                  </a:cxn>
                  <a:cxn ang="0">
                    <a:pos x="connsiteX3-7" y="connsiteY3-8"/>
                  </a:cxn>
                </a:cxnLst>
                <a:rect l="l" t="t" r="r" b="b"/>
                <a:pathLst>
                  <a:path w="2209931" h="171319">
                    <a:moveTo>
                      <a:pt x="0" y="0"/>
                    </a:moveTo>
                    <a:lnTo>
                      <a:pt x="1847850" y="0"/>
                    </a:lnTo>
                    <a:lnTo>
                      <a:pt x="2063750" y="0"/>
                    </a:lnTo>
                    <a:cubicBezTo>
                      <a:pt x="2116667" y="52917"/>
                      <a:pt x="2157014" y="118402"/>
                      <a:pt x="2209931" y="171319"/>
                    </a:cubicBezTo>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grpSp>
      </p:grpSp>
      <p:sp>
        <p:nvSpPr>
          <p:cNvPr id="128" name="椭圆 127"/>
          <p:cNvSpPr/>
          <p:nvPr userDrawn="1"/>
        </p:nvSpPr>
        <p:spPr>
          <a:xfrm>
            <a:off x="112576" y="5631251"/>
            <a:ext cx="1092473" cy="1092473"/>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129" name="椭圆 128"/>
          <p:cNvSpPr/>
          <p:nvPr userDrawn="1"/>
        </p:nvSpPr>
        <p:spPr>
          <a:xfrm>
            <a:off x="11231211" y="995554"/>
            <a:ext cx="442687" cy="442687"/>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任意多边形: 形状 2"/>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p:cNvSpPr/>
          <p:nvPr userDrawn="1"/>
        </p:nvSpPr>
        <p:spPr>
          <a:xfrm>
            <a:off x="-88898" y="1212862"/>
            <a:ext cx="443480" cy="901383"/>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椭圆 4"/>
          <p:cNvSpPr/>
          <p:nvPr userDrawn="1"/>
        </p:nvSpPr>
        <p:spPr>
          <a:xfrm>
            <a:off x="527601" y="5903876"/>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10940340" y="574594"/>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9773344" y="6095868"/>
            <a:ext cx="1869522" cy="180394"/>
          </a:xfrm>
          <a:prstGeom prst="rect">
            <a:avLst/>
          </a:prstGeom>
          <a:noFill/>
          <a:ln>
            <a:noFill/>
          </a:ln>
        </p:spPr>
        <p:txBody>
          <a:bodyPr wrap="square" lIns="0" tIns="0" rIns="0" bIns="0" anchor="ctr"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lang="en-US" sz="1050" b="1" dirty="0">
                <a:gradFill flip="none" rotWithShape="1">
                  <a:gsLst>
                    <a:gs pos="44000">
                      <a:schemeClr val="accent1"/>
                    </a:gs>
                    <a:gs pos="86000">
                      <a:schemeClr val="accent4">
                        <a:alpha val="40000"/>
                      </a:schemeClr>
                    </a:gs>
                  </a:gsLst>
                  <a:lin ang="5400000" scaled="1"/>
                  <a:tileRect/>
                </a:gradFill>
                <a:cs typeface="阿里巴巴普惠体 Medium" panose="00020600040101010101" pitchFamily="18" charset="-122"/>
              </a:rPr>
              <a:t>THSIS DEFENSE TEMPLATE</a:t>
            </a:r>
            <a:endParaRPr kumimoji="0" 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endParaRPr>
          </a:p>
        </p:txBody>
      </p:sp>
      <p:sp>
        <p:nvSpPr>
          <p:cNvPr id="8" name="文本框 7"/>
          <p:cNvSpPr txBox="1"/>
          <p:nvPr userDrawn="1"/>
        </p:nvSpPr>
        <p:spPr>
          <a:xfrm>
            <a:off x="10539046" y="5919176"/>
            <a:ext cx="1103820" cy="180394"/>
          </a:xfrm>
          <a:prstGeom prst="rect">
            <a:avLst/>
          </a:prstGeom>
          <a:noFill/>
          <a:ln>
            <a:noFill/>
          </a:ln>
        </p:spPr>
        <p:txBody>
          <a:bodyPr wrap="square" lIns="0" tIns="0" rIns="0" bIns="0" anchor="ctr"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rPr>
              <a:t>论文答辩模板</a:t>
            </a:r>
            <a:endParaRPr kumimoji="0" lang="en-US" sz="1050" b="1" i="0" u="none" strike="noStrike" kern="1200" cap="none" spc="0" normalizeH="0" baseline="0" noProof="0" dirty="0">
              <a:ln>
                <a:noFill/>
              </a:ln>
              <a:gradFill flip="none" rotWithShape="1">
                <a:gsLst>
                  <a:gs pos="44000">
                    <a:schemeClr val="accent1"/>
                  </a:gs>
                  <a:gs pos="86000">
                    <a:schemeClr val="accent4">
                      <a:alpha val="40000"/>
                    </a:schemeClr>
                  </a:gs>
                </a:gsLst>
                <a:lin ang="5400000" scaled="1"/>
                <a:tileRect/>
              </a:gradFill>
              <a:effectLst/>
              <a:uLnTx/>
              <a:uFillTx/>
              <a:cs typeface="阿里巴巴普惠体 Medium" panose="00020600040101010101" pitchFamily="18" charset="-122"/>
            </a:endParaRPr>
          </a:p>
        </p:txBody>
      </p:sp>
      <p:grpSp>
        <p:nvGrpSpPr>
          <p:cNvPr id="9" name="组合 8"/>
          <p:cNvGrpSpPr/>
          <p:nvPr userDrawn="1"/>
        </p:nvGrpSpPr>
        <p:grpSpPr>
          <a:xfrm>
            <a:off x="954915" y="1548829"/>
            <a:ext cx="10330285" cy="4266701"/>
            <a:chOff x="1383506" y="1179856"/>
            <a:chExt cx="10330285" cy="4266701"/>
          </a:xfrm>
        </p:grpSpPr>
        <p:grpSp>
          <p:nvGrpSpPr>
            <p:cNvPr id="10" name="组合 9"/>
            <p:cNvGrpSpPr/>
            <p:nvPr/>
          </p:nvGrpSpPr>
          <p:grpSpPr>
            <a:xfrm>
              <a:off x="1383506" y="1179856"/>
              <a:ext cx="5165883" cy="4266701"/>
              <a:chOff x="-18081" y="-53088"/>
              <a:chExt cx="12098773" cy="6937289"/>
            </a:xfrm>
          </p:grpSpPr>
          <p:cxnSp>
            <p:nvCxnSpPr>
              <p:cNvPr id="38" name="直接连接符 37"/>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8081" y="-53088"/>
                <a:ext cx="12098773" cy="6937289"/>
                <a:chOff x="-18081" y="-53088"/>
                <a:chExt cx="12098773" cy="6937289"/>
              </a:xfrm>
            </p:grpSpPr>
            <p:cxnSp>
              <p:nvCxnSpPr>
                <p:cNvPr id="40" name="直接连接符 39"/>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p:cNvGrpSpPr/>
            <p:nvPr/>
          </p:nvGrpSpPr>
          <p:grpSpPr>
            <a:xfrm>
              <a:off x="6547908" y="1179856"/>
              <a:ext cx="5165883" cy="4266701"/>
              <a:chOff x="-18081" y="-53088"/>
              <a:chExt cx="12098773" cy="6937289"/>
            </a:xfrm>
          </p:grpSpPr>
          <p:cxnSp>
            <p:nvCxnSpPr>
              <p:cNvPr id="12" name="直接连接符 11"/>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8081" y="-53088"/>
                <a:ext cx="12098773" cy="6937289"/>
                <a:chOff x="-18081" y="-53088"/>
                <a:chExt cx="12098773" cy="6937289"/>
              </a:xfrm>
            </p:grpSpPr>
            <p:cxnSp>
              <p:nvCxnSpPr>
                <p:cNvPr id="14" name="直接连接符 13"/>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74" name="组合 73"/>
          <p:cNvGrpSpPr/>
          <p:nvPr userDrawn="1"/>
        </p:nvGrpSpPr>
        <p:grpSpPr>
          <a:xfrm flipH="1">
            <a:off x="10977415" y="1479301"/>
            <a:ext cx="281517" cy="281517"/>
            <a:chOff x="689649" y="517897"/>
            <a:chExt cx="281517" cy="281517"/>
          </a:xfrm>
        </p:grpSpPr>
        <p:sp>
          <p:nvSpPr>
            <p:cNvPr id="75" name="矩形 7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userDrawn="1"/>
        </p:nvGrpSpPr>
        <p:grpSpPr>
          <a:xfrm flipV="1">
            <a:off x="925200" y="5477737"/>
            <a:ext cx="281517" cy="281517"/>
            <a:chOff x="689649" y="517897"/>
            <a:chExt cx="281517" cy="281517"/>
          </a:xfrm>
        </p:grpSpPr>
        <p:sp>
          <p:nvSpPr>
            <p:cNvPr id="78" name="矩形 77"/>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连接符 79"/>
          <p:cNvCxnSpPr/>
          <p:nvPr userDrawn="1"/>
        </p:nvCxnSpPr>
        <p:spPr>
          <a:xfrm>
            <a:off x="5115966" y="4600671"/>
            <a:ext cx="2008184" cy="0"/>
          </a:xfrm>
          <a:prstGeom prst="line">
            <a:avLst/>
          </a:prstGeom>
          <a:ln w="12700">
            <a:gradFill>
              <a:gsLst>
                <a:gs pos="98876">
                  <a:schemeClr val="accent4">
                    <a:alpha val="0"/>
                  </a:schemeClr>
                </a:gs>
                <a:gs pos="49000">
                  <a:schemeClr val="accent5"/>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1" name="等腰三角形 80"/>
          <p:cNvSpPr/>
          <p:nvPr userDrawn="1"/>
        </p:nvSpPr>
        <p:spPr>
          <a:xfrm flipH="1">
            <a:off x="10199531" y="4860024"/>
            <a:ext cx="240806" cy="2390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p:cNvSpPr/>
          <p:nvPr userDrawn="1"/>
        </p:nvSpPr>
        <p:spPr>
          <a:xfrm flipV="1">
            <a:off x="1653580" y="2754833"/>
            <a:ext cx="240806" cy="239094"/>
          </a:xfrm>
          <a:prstGeom prst="triangle">
            <a:avLst>
              <a:gd name="adj" fmla="val 0"/>
            </a:avLst>
          </a:prstGeom>
          <a:solidFill>
            <a:schemeClr val="accent5"/>
          </a:solidFill>
          <a:ln>
            <a:noFill/>
          </a:ln>
          <a:effectLst>
            <a:outerShdw blurRad="215900" algn="ctr" rotWithShape="0">
              <a:schemeClr val="accent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userDrawn="1"/>
        </p:nvCxnSpPr>
        <p:spPr>
          <a:xfrm>
            <a:off x="2036949" y="4899274"/>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userDrawn="1"/>
        </p:nvCxnSpPr>
        <p:spPr>
          <a:xfrm>
            <a:off x="7819007" y="2948265"/>
            <a:ext cx="2226354" cy="0"/>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85" name="矩形: 剪去对角 84"/>
          <p:cNvSpPr/>
          <p:nvPr userDrawn="1"/>
        </p:nvSpPr>
        <p:spPr>
          <a:xfrm>
            <a:off x="1647729" y="2764897"/>
            <a:ext cx="8792016" cy="2316030"/>
          </a:xfrm>
          <a:prstGeom prst="snip2DiagRect">
            <a:avLst>
              <a:gd name="adj1" fmla="val 16167"/>
              <a:gd name="adj2" fmla="val 16667"/>
            </a:avLst>
          </a:prstGeom>
          <a:gradFill>
            <a:gsLst>
              <a:gs pos="0">
                <a:schemeClr val="accent4">
                  <a:alpha val="18000"/>
                </a:schemeClr>
              </a:gs>
              <a:gs pos="55600">
                <a:schemeClr val="accent4">
                  <a:alpha val="0"/>
                </a:schemeClr>
              </a:gs>
              <a:gs pos="100000">
                <a:schemeClr val="accent4">
                  <a:alpha val="2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tIns="648000" rtlCol="0" anchor="ctr"/>
          <a:lstStyle/>
          <a:p>
            <a:pPr algn="ctr"/>
            <a:endParaRPr lang="zh-CN" altLang="en-US" sz="5400" b="1" dirty="0">
              <a:latin typeface="+mj-ea"/>
              <a:ea typeface="+mj-ea"/>
            </a:endParaRPr>
          </a:p>
        </p:txBody>
      </p:sp>
      <p:pic>
        <p:nvPicPr>
          <p:cNvPr id="88" name="图片 87" descr="黑暗中的光&#10;&#10;描述已自动生成"/>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Effect>
                      <a14:colorTemperature colorTemp="4700"/>
                    </a14:imgEffect>
                    <a14:imgEffect>
                      <a14:saturation sat="153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4810172" y="4362104"/>
            <a:ext cx="2585115" cy="1436174"/>
          </a:xfrm>
          <a:prstGeom prst="rect">
            <a:avLst/>
          </a:prstGeom>
        </p:spPr>
      </p:pic>
      <p:grpSp>
        <p:nvGrpSpPr>
          <p:cNvPr id="89" name="组合 88"/>
          <p:cNvGrpSpPr/>
          <p:nvPr userDrawn="1"/>
        </p:nvGrpSpPr>
        <p:grpSpPr>
          <a:xfrm>
            <a:off x="0" y="537462"/>
            <a:ext cx="717681" cy="237286"/>
            <a:chOff x="0" y="537462"/>
            <a:chExt cx="717681" cy="237286"/>
          </a:xfrm>
        </p:grpSpPr>
        <p:sp>
          <p:nvSpPr>
            <p:cNvPr id="90" name="任意多边形: 形状 89"/>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91" name="直接连接符 90"/>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3" name="任意多边形: 形状 92"/>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94" name="图片 93">
            <a:hlinkClick r:id="rId4"/>
          </p:cNvPr>
          <p:cNvPicPr>
            <a:picLocks noChangeAspect="1"/>
          </p:cNvPicPr>
          <p:nvPr userDrawn="1"/>
        </p:nvPicPr>
        <p:blipFill>
          <a:blip r:embed="rId5" cstate="screen">
            <a:biLevel thresh="25000"/>
            <a:extLst>
              <a:ext uri="{BEBA8EAE-BF5A-486C-A8C5-ECC9F3942E4B}">
                <a14:imgProps xmlns:a14="http://schemas.microsoft.com/office/drawing/2010/main">
                  <a14:imgLayer r:embed="rId6">
                    <a14:imgEffect>
                      <a14:brightnessContrast bright="-20000" contrast="-40000"/>
                    </a14:imgEffect>
                    <a14:imgEffect>
                      <a14:sharpenSoften amount="50000"/>
                    </a14:imgEffect>
                  </a14:imgLayer>
                </a14:imgProps>
              </a:ext>
            </a:extLst>
          </a:blip>
          <a:stretch>
            <a:fillRect/>
          </a:stretch>
        </p:blipFill>
        <p:spPr>
          <a:xfrm>
            <a:off x="829513" y="593786"/>
            <a:ext cx="1089846" cy="14531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3" name="组合 2"/>
          <p:cNvGrpSpPr/>
          <p:nvPr userDrawn="1"/>
        </p:nvGrpSpPr>
        <p:grpSpPr>
          <a:xfrm>
            <a:off x="663189" y="1468627"/>
            <a:ext cx="10868301" cy="4809837"/>
            <a:chOff x="663189" y="1468627"/>
            <a:chExt cx="10868301" cy="4809837"/>
          </a:xfrm>
        </p:grpSpPr>
        <p:grpSp>
          <p:nvGrpSpPr>
            <p:cNvPr id="4" name="组合 3"/>
            <p:cNvGrpSpPr/>
            <p:nvPr/>
          </p:nvGrpSpPr>
          <p:grpSpPr>
            <a:xfrm>
              <a:off x="933127" y="1729111"/>
              <a:ext cx="10330285" cy="4266701"/>
              <a:chOff x="1383506" y="1179856"/>
              <a:chExt cx="10330285" cy="4266701"/>
            </a:xfrm>
          </p:grpSpPr>
          <p:grpSp>
            <p:nvGrpSpPr>
              <p:cNvPr id="11" name="组合 10"/>
              <p:cNvGrpSpPr/>
              <p:nvPr/>
            </p:nvGrpSpPr>
            <p:grpSpPr>
              <a:xfrm>
                <a:off x="1383506" y="1179856"/>
                <a:ext cx="5165883" cy="4266701"/>
                <a:chOff x="-18081" y="-53088"/>
                <a:chExt cx="12098773" cy="6937289"/>
              </a:xfrm>
            </p:grpSpPr>
            <p:cxnSp>
              <p:nvCxnSpPr>
                <p:cNvPr id="39" name="直接连接符 38"/>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8081" y="-53088"/>
                  <a:ext cx="12098773" cy="6937289"/>
                  <a:chOff x="-18081" y="-53088"/>
                  <a:chExt cx="12098773" cy="6937289"/>
                </a:xfrm>
              </p:grpSpPr>
              <p:cxnSp>
                <p:nvCxnSpPr>
                  <p:cNvPr id="41" name="直接连接符 40"/>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6547908" y="1179856"/>
                <a:ext cx="5165883" cy="4266701"/>
                <a:chOff x="-18081" y="-53088"/>
                <a:chExt cx="12098773" cy="6937289"/>
              </a:xfrm>
            </p:grpSpPr>
            <p:cxnSp>
              <p:nvCxnSpPr>
                <p:cNvPr id="13" name="直接连接符 12"/>
                <p:cNvCxnSpPr/>
                <p:nvPr/>
              </p:nvCxnSpPr>
              <p:spPr>
                <a:xfrm>
                  <a:off x="1205511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8081" y="-53088"/>
                  <a:ext cx="12098773" cy="6937289"/>
                  <a:chOff x="-18081" y="-53088"/>
                  <a:chExt cx="12098773" cy="6937289"/>
                </a:xfrm>
              </p:grpSpPr>
              <p:cxnSp>
                <p:nvCxnSpPr>
                  <p:cNvPr id="15" name="直接连接符 14"/>
                  <p:cNvCxnSpPr/>
                  <p:nvPr/>
                </p:nvCxnSpPr>
                <p:spPr>
                  <a:xfrm>
                    <a:off x="-15308" y="71522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5308" y="148354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5308" y="225185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5308" y="302016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308" y="3788482"/>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308" y="4556796"/>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308" y="5325110"/>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8" y="6093424"/>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4429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70666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56903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431403"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293774"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56145"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018516"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880887"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743258"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605629"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468000"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33037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192742"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8081" y="-26373"/>
                    <a:ext cx="0" cy="6910574"/>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5308" y="6861739"/>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308" y="-53088"/>
                    <a:ext cx="12096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 name="组合 4"/>
            <p:cNvGrpSpPr/>
            <p:nvPr/>
          </p:nvGrpSpPr>
          <p:grpSpPr>
            <a:xfrm flipV="1">
              <a:off x="663189" y="5996947"/>
              <a:ext cx="281517" cy="281517"/>
              <a:chOff x="689649" y="517897"/>
              <a:chExt cx="281517" cy="281517"/>
            </a:xfrm>
          </p:grpSpPr>
          <p:sp>
            <p:nvSpPr>
              <p:cNvPr id="9" name="矩形 8"/>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H="1">
              <a:off x="11249973" y="1468627"/>
              <a:ext cx="281517" cy="281517"/>
              <a:chOff x="689649" y="517897"/>
              <a:chExt cx="281517" cy="281517"/>
            </a:xfrm>
          </p:grpSpPr>
          <p:sp>
            <p:nvSpPr>
              <p:cNvPr id="7" name="矩形 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5" name="任意多边形: 形状 64"/>
          <p:cNvSpPr/>
          <p:nvPr userDrawn="1"/>
        </p:nvSpPr>
        <p:spPr>
          <a:xfrm>
            <a:off x="-116399" y="1552799"/>
            <a:ext cx="395793" cy="669695"/>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椭圆 65"/>
          <p:cNvSpPr/>
          <p:nvPr userDrawn="1"/>
        </p:nvSpPr>
        <p:spPr>
          <a:xfrm>
            <a:off x="11629933" y="4974301"/>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userDrawn="1"/>
        </p:nvSpPr>
        <p:spPr>
          <a:xfrm>
            <a:off x="11277154" y="0"/>
            <a:ext cx="914847" cy="1037190"/>
          </a:xfrm>
          <a:custGeom>
            <a:avLst/>
            <a:gdLst>
              <a:gd name="connsiteX0" fmla="*/ 335894 w 914847"/>
              <a:gd name="connsiteY0" fmla="*/ 0 h 1037190"/>
              <a:gd name="connsiteX1" fmla="*/ 741492 w 914847"/>
              <a:gd name="connsiteY1" fmla="*/ 0 h 1037190"/>
              <a:gd name="connsiteX2" fmla="*/ 748377 w 914847"/>
              <a:gd name="connsiteY2" fmla="*/ 2137 h 1037190"/>
              <a:gd name="connsiteX3" fmla="*/ 839881 w 914847"/>
              <a:gd name="connsiteY3" fmla="*/ 51804 h 1037190"/>
              <a:gd name="connsiteX4" fmla="*/ 914847 w 914847"/>
              <a:gd name="connsiteY4" fmla="*/ 113657 h 1037190"/>
              <a:gd name="connsiteX5" fmla="*/ 914847 w 914847"/>
              <a:gd name="connsiteY5" fmla="*/ 883338 h 1037190"/>
              <a:gd name="connsiteX6" fmla="*/ 839881 w 914847"/>
              <a:gd name="connsiteY6" fmla="*/ 945190 h 1037190"/>
              <a:gd name="connsiteX7" fmla="*/ 538693 w 914847"/>
              <a:gd name="connsiteY7" fmla="*/ 1037190 h 1037190"/>
              <a:gd name="connsiteX8" fmla="*/ 0 w 914847"/>
              <a:gd name="connsiteY8" fmla="*/ 498497 h 1037190"/>
              <a:gd name="connsiteX9" fmla="*/ 329009 w 914847"/>
              <a:gd name="connsiteY9" fmla="*/ 2137 h 103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847" h="1037190">
                <a:moveTo>
                  <a:pt x="335894" y="0"/>
                </a:moveTo>
                <a:lnTo>
                  <a:pt x="741492" y="0"/>
                </a:lnTo>
                <a:lnTo>
                  <a:pt x="748377" y="2137"/>
                </a:lnTo>
                <a:cubicBezTo>
                  <a:pt x="780601" y="15767"/>
                  <a:pt x="811223" y="32443"/>
                  <a:pt x="839881" y="51804"/>
                </a:cubicBezTo>
                <a:lnTo>
                  <a:pt x="914847" y="113657"/>
                </a:lnTo>
                <a:lnTo>
                  <a:pt x="914847" y="883338"/>
                </a:lnTo>
                <a:lnTo>
                  <a:pt x="839881" y="945190"/>
                </a:lnTo>
                <a:cubicBezTo>
                  <a:pt x="753905" y="1003274"/>
                  <a:pt x="650260" y="1037190"/>
                  <a:pt x="538693" y="1037190"/>
                </a:cubicBezTo>
                <a:cubicBezTo>
                  <a:pt x="241181" y="1037190"/>
                  <a:pt x="0" y="796009"/>
                  <a:pt x="0" y="498497"/>
                </a:cubicBezTo>
                <a:cubicBezTo>
                  <a:pt x="0" y="275363"/>
                  <a:pt x="135664" y="83915"/>
                  <a:pt x="329009" y="2137"/>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0" name="组合 109"/>
          <p:cNvGrpSpPr/>
          <p:nvPr userDrawn="1"/>
        </p:nvGrpSpPr>
        <p:grpSpPr>
          <a:xfrm>
            <a:off x="1048690" y="391884"/>
            <a:ext cx="3197803" cy="616849"/>
            <a:chOff x="1048690" y="609440"/>
            <a:chExt cx="3197803" cy="616849"/>
          </a:xfrm>
        </p:grpSpPr>
        <p:sp>
          <p:nvSpPr>
            <p:cNvPr id="111" name="文本框 110"/>
            <p:cNvSpPr txBox="1"/>
            <p:nvPr/>
          </p:nvSpPr>
          <p:spPr>
            <a:xfrm>
              <a:off x="1088697" y="609440"/>
              <a:ext cx="3111829" cy="467506"/>
            </a:xfrm>
            <a:prstGeom prst="rect">
              <a:avLst/>
            </a:prstGeom>
            <a:noFill/>
            <a:ln>
              <a:noFill/>
            </a:ln>
          </p:spPr>
          <p:txBody>
            <a:bodyPr wrap="none" lIns="0" tIns="0" rIns="0" bIns="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mn-ea"/>
                  <a:cs typeface="阿里巴巴普惠体 Medium" panose="00020600040101010101" pitchFamily="18" charset="-122"/>
                </a:rPr>
                <a:t>研究思路与研究方法</a:t>
              </a:r>
              <a:endParaRPr kumimoji="0" lang="en-US" sz="2800" b="1" i="0" u="none" strike="noStrike" kern="1200" cap="none" spc="0" normalizeH="0" baseline="0" noProof="0" dirty="0">
                <a:ln>
                  <a:noFill/>
                </a:ln>
                <a:solidFill>
                  <a:schemeClr val="accent2"/>
                </a:solidFill>
                <a:effectLst/>
                <a:uLnTx/>
                <a:uFillTx/>
                <a:latin typeface="+mn-ea"/>
                <a:cs typeface="阿里巴巴普惠体 Medium" panose="00020600040101010101" pitchFamily="18" charset="-122"/>
              </a:endParaRPr>
            </a:p>
          </p:txBody>
        </p:sp>
        <p:sp>
          <p:nvSpPr>
            <p:cNvPr id="112" name="文本框 111"/>
            <p:cNvSpPr txBox="1"/>
            <p:nvPr/>
          </p:nvSpPr>
          <p:spPr>
            <a:xfrm>
              <a:off x="1048690" y="1059841"/>
              <a:ext cx="3197803" cy="166448"/>
            </a:xfrm>
            <a:prstGeom prst="rect">
              <a:avLst/>
            </a:prstGeom>
            <a:noFill/>
            <a:ln>
              <a:noFill/>
            </a:ln>
          </p:spPr>
          <p:txBody>
            <a:bodyPr wrap="square" lIns="0" tIns="0" rIns="0" bIns="0" anchor="ctr" anchorCtr="0">
              <a:spAutoFit/>
            </a:bodyPr>
            <a:lstStyle/>
            <a:p>
              <a:pPr algn="dist" defTabSz="913765">
                <a:buSzPct val="25000"/>
                <a:defRPr/>
              </a:pPr>
              <a:r>
                <a:rPr lang="en-US" altLang="zh-CN" sz="1050" dirty="0">
                  <a:solidFill>
                    <a:schemeClr val="accent2"/>
                  </a:solidFill>
                  <a:cs typeface="阿里巴巴普惠体 Light" panose="00020600040101010101" pitchFamily="18" charset="-122"/>
                </a:rPr>
                <a:t>RESEARCH IDEAS AND RESEARCH METHODS</a:t>
              </a:r>
              <a:endParaRPr lang="zh-CN" altLang="en-US" sz="1050" dirty="0">
                <a:solidFill>
                  <a:schemeClr val="accent2"/>
                </a:solidFill>
                <a:cs typeface="阿里巴巴普惠体 Light" panose="00020600040101010101" pitchFamily="18" charset="-122"/>
              </a:endParaRPr>
            </a:p>
          </p:txBody>
        </p:sp>
      </p:grpSp>
      <p:grpSp>
        <p:nvGrpSpPr>
          <p:cNvPr id="113" name="组合 112"/>
          <p:cNvGrpSpPr/>
          <p:nvPr userDrawn="1"/>
        </p:nvGrpSpPr>
        <p:grpSpPr>
          <a:xfrm>
            <a:off x="371695" y="624108"/>
            <a:ext cx="4491892" cy="152400"/>
            <a:chOff x="371695" y="867197"/>
            <a:chExt cx="4491892" cy="152400"/>
          </a:xfrm>
        </p:grpSpPr>
        <p:grpSp>
          <p:nvGrpSpPr>
            <p:cNvPr id="114" name="组合 113"/>
            <p:cNvGrpSpPr/>
            <p:nvPr/>
          </p:nvGrpSpPr>
          <p:grpSpPr>
            <a:xfrm>
              <a:off x="371695" y="867197"/>
              <a:ext cx="455943" cy="152400"/>
              <a:chOff x="629294" y="1174543"/>
              <a:chExt cx="303304" cy="152400"/>
            </a:xfrm>
          </p:grpSpPr>
          <p:cxnSp>
            <p:nvCxnSpPr>
              <p:cNvPr id="119" name="直接连接符 118"/>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flipH="1">
              <a:off x="4407644" y="867197"/>
              <a:ext cx="455943" cy="152400"/>
              <a:chOff x="629294" y="1174543"/>
              <a:chExt cx="303304" cy="152400"/>
            </a:xfrm>
          </p:grpSpPr>
          <p:cxnSp>
            <p:nvCxnSpPr>
              <p:cNvPr id="116" name="直接连接符 11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3" name="椭圆 2"/>
          <p:cNvSpPr/>
          <p:nvPr userDrawn="1"/>
        </p:nvSpPr>
        <p:spPr>
          <a:xfrm>
            <a:off x="986877" y="1865262"/>
            <a:ext cx="742337" cy="742334"/>
          </a:xfrm>
          <a:prstGeom prst="ellipse">
            <a:avLst/>
          </a:prstGeom>
          <a:gradFill flip="none" rotWithShape="1">
            <a:gsLst>
              <a:gs pos="0">
                <a:schemeClr val="accent1">
                  <a:alpha val="55000"/>
                </a:schemeClr>
              </a:gs>
              <a:gs pos="100000">
                <a:schemeClr val="accent1">
                  <a:alpha val="0"/>
                </a:schemeClr>
              </a:gs>
            </a:gsLst>
            <a:lin ang="2700000" scaled="1"/>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 name="椭圆 3"/>
          <p:cNvSpPr/>
          <p:nvPr userDrawn="1"/>
        </p:nvSpPr>
        <p:spPr>
          <a:xfrm>
            <a:off x="5813358" y="5150083"/>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p:cNvSpPr/>
          <p:nvPr userDrawn="1"/>
        </p:nvSpPr>
        <p:spPr>
          <a:xfrm>
            <a:off x="12017726" y="4924918"/>
            <a:ext cx="174274" cy="535101"/>
          </a:xfrm>
          <a:custGeom>
            <a:avLst/>
            <a:gdLst>
              <a:gd name="connsiteX0" fmla="*/ 174274 w 174274"/>
              <a:gd name="connsiteY0" fmla="*/ 0 h 535101"/>
              <a:gd name="connsiteX1" fmla="*/ 174274 w 174274"/>
              <a:gd name="connsiteY1" fmla="*/ 535101 h 535101"/>
              <a:gd name="connsiteX2" fmla="*/ 129266 w 174274"/>
              <a:gd name="connsiteY2" fmla="*/ 510671 h 535101"/>
              <a:gd name="connsiteX3" fmla="*/ 0 w 174274"/>
              <a:gd name="connsiteY3" fmla="*/ 267550 h 535101"/>
              <a:gd name="connsiteX4" fmla="*/ 129266 w 174274"/>
              <a:gd name="connsiteY4" fmla="*/ 24429 h 53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74" h="535101">
                <a:moveTo>
                  <a:pt x="174274" y="0"/>
                </a:moveTo>
                <a:lnTo>
                  <a:pt x="174274" y="535101"/>
                </a:lnTo>
                <a:lnTo>
                  <a:pt x="129266" y="510671"/>
                </a:lnTo>
                <a:cubicBezTo>
                  <a:pt x="51276" y="457982"/>
                  <a:pt x="0" y="368755"/>
                  <a:pt x="0" y="267550"/>
                </a:cubicBezTo>
                <a:cubicBezTo>
                  <a:pt x="0" y="166346"/>
                  <a:pt x="51276" y="77118"/>
                  <a:pt x="129266" y="24429"/>
                </a:cubicBezTo>
                <a:close/>
              </a:path>
            </a:pathLst>
          </a:cu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p:cNvSpPr/>
          <p:nvPr userDrawn="1"/>
        </p:nvSpPr>
        <p:spPr>
          <a:xfrm>
            <a:off x="-120191" y="1316279"/>
            <a:ext cx="398985" cy="797968"/>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任意多边形: 形状 6"/>
          <p:cNvSpPr/>
          <p:nvPr userDrawn="1"/>
        </p:nvSpPr>
        <p:spPr>
          <a:xfrm>
            <a:off x="11653309" y="-160240"/>
            <a:ext cx="654612" cy="904900"/>
          </a:xfrm>
          <a:custGeom>
            <a:avLst/>
            <a:gdLst>
              <a:gd name="connsiteX0" fmla="*/ 41179 w 538693"/>
              <a:gd name="connsiteY0" fmla="*/ 0 h 744660"/>
              <a:gd name="connsiteX1" fmla="*/ 538693 w 538693"/>
              <a:gd name="connsiteY1" fmla="*/ 0 h 744660"/>
              <a:gd name="connsiteX2" fmla="*/ 538693 w 538693"/>
              <a:gd name="connsiteY2" fmla="*/ 744660 h 744660"/>
              <a:gd name="connsiteX3" fmla="*/ 0 w 538693"/>
              <a:gd name="connsiteY3" fmla="*/ 205967 h 744660"/>
              <a:gd name="connsiteX4" fmla="*/ 10944 w 538693"/>
              <a:gd name="connsiteY4" fmla="*/ 97402 h 74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93" h="744660">
                <a:moveTo>
                  <a:pt x="41179" y="0"/>
                </a:moveTo>
                <a:lnTo>
                  <a:pt x="538693" y="0"/>
                </a:lnTo>
                <a:lnTo>
                  <a:pt x="538693" y="744660"/>
                </a:lnTo>
                <a:cubicBezTo>
                  <a:pt x="241181" y="744660"/>
                  <a:pt x="0" y="503479"/>
                  <a:pt x="0" y="205967"/>
                </a:cubicBezTo>
                <a:cubicBezTo>
                  <a:pt x="0" y="168778"/>
                  <a:pt x="3768" y="132469"/>
                  <a:pt x="10944" y="97402"/>
                </a:cubicBezTo>
                <a:close/>
              </a:path>
            </a:pathLst>
          </a:cu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p:cNvGrpSpPr/>
          <p:nvPr userDrawn="1"/>
        </p:nvGrpSpPr>
        <p:grpSpPr>
          <a:xfrm>
            <a:off x="10581848" y="6216568"/>
            <a:ext cx="1610152" cy="408248"/>
            <a:chOff x="10581848" y="6216568"/>
            <a:chExt cx="1610152" cy="408248"/>
          </a:xfrm>
        </p:grpSpPr>
        <p:sp>
          <p:nvSpPr>
            <p:cNvPr id="9" name="任意多边形: 形状 8"/>
            <p:cNvSpPr/>
            <p:nvPr/>
          </p:nvSpPr>
          <p:spPr>
            <a:xfrm flipH="1" flipV="1">
              <a:off x="10742438" y="6293980"/>
              <a:ext cx="1449562" cy="180395"/>
            </a:xfrm>
            <a:custGeom>
              <a:avLst/>
              <a:gdLst>
                <a:gd name="connsiteX0" fmla="*/ 1310463 w 1449562"/>
                <a:gd name="connsiteY0" fmla="*/ 180395 h 180395"/>
                <a:gd name="connsiteX1" fmla="*/ 0 w 1449562"/>
                <a:gd name="connsiteY1" fmla="*/ 180395 h 180395"/>
                <a:gd name="connsiteX2" fmla="*/ 0 w 1449562"/>
                <a:gd name="connsiteY2" fmla="*/ 0 h 180395"/>
                <a:gd name="connsiteX3" fmla="*/ 1449562 w 1449562"/>
                <a:gd name="connsiteY3" fmla="*/ 0 h 180395"/>
              </a:gdLst>
              <a:ahLst/>
              <a:cxnLst>
                <a:cxn ang="0">
                  <a:pos x="connsiteX0" y="connsiteY0"/>
                </a:cxn>
                <a:cxn ang="0">
                  <a:pos x="connsiteX1" y="connsiteY1"/>
                </a:cxn>
                <a:cxn ang="0">
                  <a:pos x="connsiteX2" y="connsiteY2"/>
                </a:cxn>
                <a:cxn ang="0">
                  <a:pos x="connsiteX3" y="connsiteY3"/>
                </a:cxn>
              </a:cxnLst>
              <a:rect l="l" t="t" r="r" b="b"/>
              <a:pathLst>
                <a:path w="1449562" h="180395">
                  <a:moveTo>
                    <a:pt x="1310463" y="180395"/>
                  </a:moveTo>
                  <a:lnTo>
                    <a:pt x="0" y="180395"/>
                  </a:lnTo>
                  <a:lnTo>
                    <a:pt x="0" y="0"/>
                  </a:lnTo>
                  <a:lnTo>
                    <a:pt x="1449562"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p:cNvCxnSpPr/>
            <p:nvPr/>
          </p:nvCxnSpPr>
          <p:spPr>
            <a:xfrm flipV="1">
              <a:off x="10581848" y="662481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866793" y="6549586"/>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p:nvSpPr>
          <p:spPr>
            <a:xfrm flipH="1">
              <a:off x="10669939" y="6216568"/>
              <a:ext cx="1522061" cy="171319"/>
            </a:xfrm>
            <a:custGeom>
              <a:avLst/>
              <a:gdLst>
                <a:gd name="connsiteX0" fmla="*/ 1375880 w 1522061"/>
                <a:gd name="connsiteY0" fmla="*/ 0 h 171319"/>
                <a:gd name="connsiteX1" fmla="*/ 1159980 w 1522061"/>
                <a:gd name="connsiteY1" fmla="*/ 0 h 171319"/>
                <a:gd name="connsiteX2" fmla="*/ 0 w 1522061"/>
                <a:gd name="connsiteY2" fmla="*/ 0 h 171319"/>
                <a:gd name="connsiteX3" fmla="*/ 0 w 1522061"/>
                <a:gd name="connsiteY3" fmla="*/ 53326 h 171319"/>
                <a:gd name="connsiteX4" fmla="*/ 1522061 w 1522061"/>
                <a:gd name="connsiteY4" fmla="*/ 171319 h 171319"/>
                <a:gd name="connsiteX5" fmla="*/ 1375880 w 1522061"/>
                <a:gd name="connsiteY5" fmla="*/ 0 h 17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061" h="171319">
                  <a:moveTo>
                    <a:pt x="1375880" y="0"/>
                  </a:moveTo>
                  <a:lnTo>
                    <a:pt x="1159980" y="0"/>
                  </a:lnTo>
                  <a:lnTo>
                    <a:pt x="0" y="0"/>
                  </a:lnTo>
                  <a:lnTo>
                    <a:pt x="0" y="53326"/>
                  </a:lnTo>
                  <a:lnTo>
                    <a:pt x="1522061" y="171319"/>
                  </a:lnTo>
                  <a:cubicBezTo>
                    <a:pt x="1469144" y="118402"/>
                    <a:pt x="1428797" y="52917"/>
                    <a:pt x="1375880" y="0"/>
                  </a:cubicBez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3" name="组合 12"/>
          <p:cNvGrpSpPr/>
          <p:nvPr userDrawn="1"/>
        </p:nvGrpSpPr>
        <p:grpSpPr>
          <a:xfrm flipV="1">
            <a:off x="482554" y="6179779"/>
            <a:ext cx="281517" cy="281517"/>
            <a:chOff x="689649" y="517897"/>
            <a:chExt cx="281517" cy="281517"/>
          </a:xfrm>
        </p:grpSpPr>
        <p:sp>
          <p:nvSpPr>
            <p:cNvPr id="14" name="矩形 13"/>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userDrawn="1"/>
        </p:nvGrpSpPr>
        <p:grpSpPr>
          <a:xfrm flipH="1">
            <a:off x="11394546" y="546548"/>
            <a:ext cx="281517" cy="281517"/>
            <a:chOff x="689649" y="517897"/>
            <a:chExt cx="281517" cy="281517"/>
          </a:xfrm>
        </p:grpSpPr>
        <p:sp>
          <p:nvSpPr>
            <p:cNvPr id="17" name="矩形 1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userDrawn="1"/>
        </p:nvGrpSpPr>
        <p:grpSpPr>
          <a:xfrm>
            <a:off x="0" y="537462"/>
            <a:ext cx="717681" cy="237286"/>
            <a:chOff x="0" y="537462"/>
            <a:chExt cx="717681" cy="237286"/>
          </a:xfrm>
        </p:grpSpPr>
        <p:sp>
          <p:nvSpPr>
            <p:cNvPr id="20" name="任意多边形: 形状 19"/>
            <p:cNvSpPr/>
            <p:nvPr/>
          </p:nvSpPr>
          <p:spPr>
            <a:xfrm flipV="1">
              <a:off x="1" y="582456"/>
              <a:ext cx="624341" cy="104851"/>
            </a:xfrm>
            <a:custGeom>
              <a:avLst/>
              <a:gdLst>
                <a:gd name="connsiteX0" fmla="*/ 0 w 624341"/>
                <a:gd name="connsiteY0" fmla="*/ 104851 h 104851"/>
                <a:gd name="connsiteX1" fmla="*/ 543492 w 624341"/>
                <a:gd name="connsiteY1" fmla="*/ 104851 h 104851"/>
                <a:gd name="connsiteX2" fmla="*/ 624341 w 624341"/>
                <a:gd name="connsiteY2" fmla="*/ 0 h 104851"/>
                <a:gd name="connsiteX3" fmla="*/ 0 w 624341"/>
                <a:gd name="connsiteY3" fmla="*/ 0 h 104851"/>
              </a:gdLst>
              <a:ahLst/>
              <a:cxnLst>
                <a:cxn ang="0">
                  <a:pos x="connsiteX0" y="connsiteY0"/>
                </a:cxn>
                <a:cxn ang="0">
                  <a:pos x="connsiteX1" y="connsiteY1"/>
                </a:cxn>
                <a:cxn ang="0">
                  <a:pos x="connsiteX2" y="connsiteY2"/>
                </a:cxn>
                <a:cxn ang="0">
                  <a:pos x="connsiteX3" y="connsiteY3"/>
                </a:cxn>
              </a:cxnLst>
              <a:rect l="l" t="t" r="r" b="b"/>
              <a:pathLst>
                <a:path w="624341" h="104851">
                  <a:moveTo>
                    <a:pt x="0" y="104851"/>
                  </a:moveTo>
                  <a:lnTo>
                    <a:pt x="543492" y="104851"/>
                  </a:lnTo>
                  <a:lnTo>
                    <a:pt x="624341" y="0"/>
                  </a:lnTo>
                  <a:lnTo>
                    <a:pt x="0" y="0"/>
                  </a:lnTo>
                  <a:close/>
                </a:path>
              </a:pathLst>
            </a:custGeom>
            <a:gradFill>
              <a:gsLst>
                <a:gs pos="17000">
                  <a:schemeClr val="accent1">
                    <a:alpha val="0"/>
                  </a:schemeClr>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21" name="直接连接符 20"/>
            <p:cNvCxnSpPr/>
            <p:nvPr/>
          </p:nvCxnSpPr>
          <p:spPr>
            <a:xfrm flipH="1" flipV="1">
              <a:off x="400759" y="774748"/>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235140" y="731022"/>
              <a:ext cx="316922"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a:off x="0" y="537462"/>
              <a:ext cx="654612" cy="99576"/>
            </a:xfrm>
            <a:custGeom>
              <a:avLst/>
              <a:gdLst>
                <a:gd name="connsiteX0" fmla="*/ 0 w 654612"/>
                <a:gd name="connsiteY0" fmla="*/ 0 h 99576"/>
                <a:gd name="connsiteX1" fmla="*/ 444160 w 654612"/>
                <a:gd name="connsiteY1" fmla="*/ 0 h 99576"/>
                <a:gd name="connsiteX2" fmla="*/ 569647 w 654612"/>
                <a:gd name="connsiteY2" fmla="*/ 0 h 99576"/>
                <a:gd name="connsiteX3" fmla="*/ 654612 w 654612"/>
                <a:gd name="connsiteY3" fmla="*/ 99576 h 99576"/>
                <a:gd name="connsiteX4" fmla="*/ 0 w 654612"/>
                <a:gd name="connsiteY4" fmla="*/ 48829 h 9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12" h="99576">
                  <a:moveTo>
                    <a:pt x="0" y="0"/>
                  </a:moveTo>
                  <a:lnTo>
                    <a:pt x="444160" y="0"/>
                  </a:lnTo>
                  <a:lnTo>
                    <a:pt x="569647" y="0"/>
                  </a:lnTo>
                  <a:cubicBezTo>
                    <a:pt x="600404" y="30757"/>
                    <a:pt x="623855" y="68819"/>
                    <a:pt x="654612" y="99576"/>
                  </a:cubicBezTo>
                  <a:lnTo>
                    <a:pt x="0" y="48829"/>
                  </a:lnTo>
                  <a:close/>
                </a:path>
              </a:pathLst>
            </a:custGeom>
            <a:noFill/>
            <a:ln>
              <a:gradFill>
                <a:gsLst>
                  <a:gs pos="100000">
                    <a:schemeClr val="accent1">
                      <a:alpha val="42000"/>
                    </a:schemeClr>
                  </a:gs>
                  <a:gs pos="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4" name="椭圆 23"/>
          <p:cNvSpPr/>
          <p:nvPr userDrawn="1"/>
        </p:nvSpPr>
        <p:spPr>
          <a:xfrm>
            <a:off x="288200" y="6040603"/>
            <a:ext cx="545260" cy="545260"/>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userDrawn="1"/>
        </p:nvGrpSpPr>
        <p:grpSpPr>
          <a:xfrm>
            <a:off x="6805803" y="1226810"/>
            <a:ext cx="4876263" cy="4876263"/>
            <a:chOff x="6805803" y="1226810"/>
            <a:chExt cx="4876263" cy="4876263"/>
          </a:xfrm>
        </p:grpSpPr>
        <p:pic>
          <p:nvPicPr>
            <p:cNvPr id="26" name="图片 25"/>
            <p:cNvPicPr>
              <a:picLocks noChangeAspect="1"/>
            </p:cNvPicPr>
            <p:nvPr/>
          </p:nvPicPr>
          <p:blipFill>
            <a:blip r:embed="rId2"/>
            <a:stretch>
              <a:fillRect/>
            </a:stretch>
          </p:blipFill>
          <p:spPr>
            <a:xfrm>
              <a:off x="6966685" y="1316279"/>
              <a:ext cx="4636345" cy="4638084"/>
            </a:xfrm>
            <a:prstGeom prst="rect">
              <a:avLst/>
            </a:prstGeom>
          </p:spPr>
        </p:pic>
        <p:sp>
          <p:nvSpPr>
            <p:cNvPr id="27" name="椭圆 26"/>
            <p:cNvSpPr/>
            <p:nvPr/>
          </p:nvSpPr>
          <p:spPr>
            <a:xfrm rot="6049394">
              <a:off x="6805803" y="1226810"/>
              <a:ext cx="4876263" cy="4876263"/>
            </a:xfrm>
            <a:prstGeom prst="ellipse">
              <a:avLst/>
            </a:prstGeom>
            <a:gradFill flip="none" rotWithShape="1">
              <a:gsLst>
                <a:gs pos="0">
                  <a:schemeClr val="accent1"/>
                </a:gs>
                <a:gs pos="32000">
                  <a:schemeClr val="accent1">
                    <a:alpha val="50000"/>
                  </a:schemeClr>
                </a:gs>
                <a:gs pos="77000">
                  <a:schemeClr val="accent1">
                    <a:alpha val="0"/>
                  </a:schemeClr>
                </a:gs>
                <a:gs pos="95000">
                  <a:schemeClr val="accent1">
                    <a:alpha val="0"/>
                  </a:schemeClr>
                </a:gs>
              </a:gsLst>
              <a:lin ang="2700000" scaled="1"/>
              <a:tileRect/>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8" name="图片 27">
            <a:hlinkClick r:id="rId3"/>
          </p:cNvPr>
          <p:cNvPicPr>
            <a:picLocks noChangeAspect="1"/>
          </p:cNvPicPr>
          <p:nvPr userDrawn="1"/>
        </p:nvPicPr>
        <p:blipFill>
          <a:blip r:embed="rId4" cstate="screen">
            <a:biLevel thresh="25000"/>
            <a:extLst>
              <a:ext uri="{BEBA8EAE-BF5A-486C-A8C5-ECC9F3942E4B}">
                <a14:imgProps xmlns:a14="http://schemas.microsoft.com/office/drawing/2010/main">
                  <a14:imgLayer r:embed="rId5">
                    <a14:imgEffect>
                      <a14:brightnessContrast bright="-20000" contrast="-40000"/>
                    </a14:imgEffect>
                    <a14:imgEffect>
                      <a14:sharpenSoften amount="50000"/>
                    </a14:imgEffect>
                  </a14:imgLayer>
                </a14:imgProps>
              </a:ext>
            </a:extLst>
          </a:blip>
          <a:stretch>
            <a:fillRect/>
          </a:stretch>
        </p:blipFill>
        <p:spPr>
          <a:xfrm>
            <a:off x="829513" y="593786"/>
            <a:ext cx="1089846" cy="1453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1364394" y="2712727"/>
            <a:ext cx="5933051"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dist"/>
            <a:r>
              <a:rPr lang="en-US" altLang="zh-CN" sz="4800" b="1" dirty="0" err="1">
                <a:gradFill flip="none" rotWithShape="1">
                  <a:gsLst>
                    <a:gs pos="100000">
                      <a:schemeClr val="accent1"/>
                    </a:gs>
                    <a:gs pos="55000">
                      <a:schemeClr val="accent5"/>
                    </a:gs>
                  </a:gsLst>
                  <a:lin ang="10800000" scaled="1"/>
                  <a:tileRect/>
                </a:gradFill>
                <a:latin typeface="Adobe 黑体 Std R" panose="020B0400000000000000" pitchFamily="34" charset="-122"/>
                <a:ea typeface="Adobe 黑体 Std R" panose="020B0400000000000000" pitchFamily="34" charset="-122"/>
                <a:cs typeface="OPPOSans R" panose="00020600040101010101" pitchFamily="18" charset="-122"/>
              </a:rPr>
              <a:t>MarsOJ</a:t>
            </a:r>
            <a:r>
              <a:rPr lang="zh-CN" altLang="en-US" sz="4800" b="1" dirty="0">
                <a:solidFill>
                  <a:schemeClr val="bg2"/>
                </a:solidFill>
                <a:latin typeface="Adobe 黑体 Std R" panose="020B0400000000000000" pitchFamily="34" charset="-122"/>
                <a:ea typeface="Adobe 黑体 Std R" panose="020B0400000000000000" pitchFamily="34" charset="-122"/>
                <a:cs typeface="OPPOSans R" panose="00020600040101010101" pitchFamily="18" charset="-122"/>
              </a:rPr>
              <a:t>信奥平台</a:t>
            </a:r>
            <a:endParaRPr lang="zh-CN" altLang="en-US" sz="4800" b="1" dirty="0">
              <a:solidFill>
                <a:schemeClr val="bg2"/>
              </a:solidFill>
              <a:latin typeface="+mj-ea"/>
              <a:ea typeface="+mj-ea"/>
              <a:cs typeface="OPPOSans R" panose="00020600040101010101" pitchFamily="18" charset="-122"/>
            </a:endParaRPr>
          </a:p>
        </p:txBody>
      </p:sp>
      <p:sp>
        <p:nvSpPr>
          <p:cNvPr id="7" name="文本框 6"/>
          <p:cNvSpPr txBox="1"/>
          <p:nvPr/>
        </p:nvSpPr>
        <p:spPr>
          <a:xfrm>
            <a:off x="1435419" y="3497556"/>
            <a:ext cx="5737737" cy="215444"/>
          </a:xfrm>
          <a:prstGeom prst="rect">
            <a:avLst/>
          </a:prstGeom>
          <a:noFill/>
        </p:spPr>
        <p:txBody>
          <a:bodyPr wrap="square" lIns="0" tIns="0" rIns="0" bIns="0" rtlCol="0">
            <a:spAutoFit/>
          </a:bodyPr>
          <a:lstStyle/>
          <a:p>
            <a:pPr algn="dist"/>
            <a:r>
              <a:rPr lang="en-US" altLang="zh-CN" sz="1400" b="1" i="1" dirty="0" err="1">
                <a:gradFill>
                  <a:gsLst>
                    <a:gs pos="0">
                      <a:schemeClr val="accent1"/>
                    </a:gs>
                    <a:gs pos="48000">
                      <a:schemeClr val="accent1"/>
                    </a:gs>
                    <a:gs pos="100000">
                      <a:schemeClr val="accent5">
                        <a:alpha val="0"/>
                      </a:schemeClr>
                    </a:gs>
                  </a:gsLst>
                  <a:lin ang="5400000" scaled="1"/>
                </a:gradFill>
              </a:rPr>
              <a:t>MarsOJ</a:t>
            </a:r>
            <a:r>
              <a:rPr lang="en-US" altLang="zh-CN" sz="1400" b="1" i="1" dirty="0">
                <a:gradFill>
                  <a:gsLst>
                    <a:gs pos="0">
                      <a:schemeClr val="accent1"/>
                    </a:gs>
                    <a:gs pos="48000">
                      <a:schemeClr val="accent1"/>
                    </a:gs>
                    <a:gs pos="100000">
                      <a:schemeClr val="accent5">
                        <a:alpha val="0"/>
                      </a:schemeClr>
                    </a:gs>
                  </a:gsLst>
                  <a:lin ang="5400000" scaled="1"/>
                </a:gradFill>
              </a:rPr>
              <a:t> : A Platform for the National Olympics of Information</a:t>
            </a:r>
            <a:endParaRPr lang="zh-CN" altLang="en-US" sz="1400" b="1" i="1" dirty="0">
              <a:gradFill>
                <a:gsLst>
                  <a:gs pos="0">
                    <a:schemeClr val="accent1"/>
                  </a:gs>
                  <a:gs pos="48000">
                    <a:schemeClr val="accent1"/>
                  </a:gs>
                  <a:gs pos="100000">
                    <a:schemeClr val="accent5">
                      <a:alpha val="0"/>
                    </a:schemeClr>
                  </a:gs>
                </a:gsLst>
                <a:lin ang="5400000" scaled="1"/>
              </a:gradFill>
            </a:endParaRPr>
          </a:p>
        </p:txBody>
      </p:sp>
      <p:sp>
        <p:nvSpPr>
          <p:cNvPr id="90" name="矩形: 剪去对角 89"/>
          <p:cNvSpPr/>
          <p:nvPr/>
        </p:nvSpPr>
        <p:spPr>
          <a:xfrm rot="10800000" flipV="1">
            <a:off x="1364839" y="4047739"/>
            <a:ext cx="2931952" cy="400109"/>
          </a:xfrm>
          <a:prstGeom prst="snip2DiagRect">
            <a:avLst>
              <a:gd name="adj1" fmla="val 0"/>
              <a:gd name="adj2" fmla="val 20029"/>
            </a:avLst>
          </a:prstGeom>
          <a:solidFill>
            <a:schemeClr val="tx1"/>
          </a:soli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91" name="矩形: 剪去对角 90"/>
          <p:cNvSpPr/>
          <p:nvPr/>
        </p:nvSpPr>
        <p:spPr>
          <a:xfrm rot="10800000" flipV="1">
            <a:off x="1364393" y="4577799"/>
            <a:ext cx="2931953" cy="400109"/>
          </a:xfrm>
          <a:prstGeom prst="snip2DiagRect">
            <a:avLst>
              <a:gd name="adj1" fmla="val 0"/>
              <a:gd name="adj2" fmla="val 20029"/>
            </a:avLst>
          </a:prstGeom>
          <a:gradFill flip="none" rotWithShape="1">
            <a:gsLst>
              <a:gs pos="0">
                <a:schemeClr val="accent1"/>
              </a:gs>
              <a:gs pos="100000">
                <a:schemeClr val="accent5"/>
              </a:gs>
            </a:gsLst>
            <a:lin ang="10800000" scaled="1"/>
            <a:tileRect/>
          </a:gra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3" name="文本框 2"/>
          <p:cNvSpPr txBox="1"/>
          <p:nvPr/>
        </p:nvSpPr>
        <p:spPr>
          <a:xfrm>
            <a:off x="1276060" y="4093904"/>
            <a:ext cx="3109507" cy="307777"/>
          </a:xfrm>
          <a:prstGeom prst="rect">
            <a:avLst/>
          </a:prstGeom>
          <a:noFill/>
        </p:spPr>
        <p:txBody>
          <a:bodyPr wrap="square" rtlCol="0">
            <a:spAutoFit/>
          </a:bodyPr>
          <a:lstStyle/>
          <a:p>
            <a:r>
              <a:rPr lang="zh-CN" altLang="en-US" sz="1400" dirty="0">
                <a:solidFill>
                  <a:schemeClr val="accent2"/>
                </a:solidFill>
                <a:latin typeface="+mj-ea"/>
                <a:ea typeface="+mj-ea"/>
              </a:rPr>
              <a:t>    组   别：          </a:t>
            </a:r>
            <a:r>
              <a:rPr lang="en-US" altLang="zh-CN" sz="1400" dirty="0">
                <a:solidFill>
                  <a:schemeClr val="accent2"/>
                </a:solidFill>
                <a:latin typeface="+mj-ea"/>
                <a:ea typeface="+mj-ea"/>
              </a:rPr>
              <a:t>C 10 </a:t>
            </a:r>
            <a:r>
              <a:rPr lang="zh-CN" altLang="en-US" sz="1400" dirty="0">
                <a:solidFill>
                  <a:schemeClr val="accent2"/>
                </a:solidFill>
                <a:latin typeface="+mj-ea"/>
                <a:ea typeface="+mj-ea"/>
              </a:rPr>
              <a:t>组</a:t>
            </a:r>
          </a:p>
        </p:txBody>
      </p:sp>
      <p:sp>
        <p:nvSpPr>
          <p:cNvPr id="4" name="文本框 3"/>
          <p:cNvSpPr txBox="1"/>
          <p:nvPr/>
        </p:nvSpPr>
        <p:spPr>
          <a:xfrm>
            <a:off x="1493537" y="4623966"/>
            <a:ext cx="2618211" cy="307777"/>
          </a:xfrm>
          <a:prstGeom prst="rect">
            <a:avLst/>
          </a:prstGeom>
          <a:noFill/>
        </p:spPr>
        <p:txBody>
          <a:bodyPr wrap="square" rtlCol="0">
            <a:spAutoFit/>
          </a:bodyPr>
          <a:lstStyle/>
          <a:p>
            <a:r>
              <a:rPr lang="zh-CN" altLang="en-US" sz="1400" dirty="0">
                <a:solidFill>
                  <a:schemeClr val="accent2"/>
                </a:solidFill>
                <a:latin typeface="+mj-ea"/>
                <a:ea typeface="+mj-ea"/>
              </a:rPr>
              <a:t>日   期：     </a:t>
            </a:r>
            <a:r>
              <a:rPr lang="en-US" altLang="zh-CN" sz="1400" dirty="0">
                <a:solidFill>
                  <a:schemeClr val="accent2"/>
                </a:solidFill>
                <a:latin typeface="+mj-ea"/>
                <a:ea typeface="+mj-ea"/>
              </a:rPr>
              <a:t>2022.12.22</a:t>
            </a:r>
            <a:endParaRPr lang="zh-CN" altLang="en-US" sz="1400" dirty="0">
              <a:solidFill>
                <a:schemeClr val="accent2"/>
              </a:solidFill>
              <a:latin typeface="+mj-ea"/>
              <a:ea typeface="+mj-ea"/>
            </a:endParaRPr>
          </a:p>
        </p:txBody>
      </p:sp>
      <p:pic>
        <p:nvPicPr>
          <p:cNvPr id="5" name="图片 4"/>
          <p:cNvPicPr>
            <a:picLocks noChangeAspect="1"/>
          </p:cNvPicPr>
          <p:nvPr/>
        </p:nvPicPr>
        <p:blipFill>
          <a:blip r:embed="rId2"/>
          <a:stretch>
            <a:fillRect/>
          </a:stretch>
        </p:blipFill>
        <p:spPr>
          <a:xfrm>
            <a:off x="792895" y="410638"/>
            <a:ext cx="1143000" cy="390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55225" y="2832022"/>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 name="组合 1"/>
          <p:cNvGrpSpPr/>
          <p:nvPr/>
        </p:nvGrpSpPr>
        <p:grpSpPr>
          <a:xfrm>
            <a:off x="1723973" y="1759222"/>
            <a:ext cx="4201826" cy="3981010"/>
            <a:chOff x="1175053" y="1782216"/>
            <a:chExt cx="2558140" cy="1918519"/>
          </a:xfrm>
        </p:grpSpPr>
        <p:grpSp>
          <p:nvGrpSpPr>
            <p:cNvPr id="12" name="组合 11"/>
            <p:cNvGrpSpPr/>
            <p:nvPr/>
          </p:nvGrpSpPr>
          <p:grpSpPr>
            <a:xfrm>
              <a:off x="1175053" y="1782216"/>
              <a:ext cx="2558140" cy="1918519"/>
              <a:chOff x="1393794" y="1803332"/>
              <a:chExt cx="2558140" cy="1918519"/>
            </a:xfrm>
          </p:grpSpPr>
          <p:sp>
            <p:nvSpPr>
              <p:cNvPr id="119" name="矩形: 剪去对角 118"/>
              <p:cNvSpPr/>
              <p:nvPr/>
            </p:nvSpPr>
            <p:spPr>
              <a:xfrm flipH="1">
                <a:off x="1393794" y="2267602"/>
                <a:ext cx="2558140" cy="1454249"/>
              </a:xfrm>
              <a:prstGeom prst="snip2DiagRect">
                <a:avLst>
                  <a:gd name="adj1" fmla="val 20146"/>
                  <a:gd name="adj2" fmla="val 18626"/>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432000" rIns="72000" bIns="0" rtlCol="0" anchor="ctr">
                <a:spAutoFit/>
              </a:bodyPr>
              <a:lstStyle/>
              <a:p>
                <a:pPr algn="ctr">
                  <a:lnSpc>
                    <a:spcPct val="130000"/>
                  </a:lnSpc>
                  <a:buSzPct val="25000"/>
                </a:pPr>
                <a:endParaRPr lang="en-US" altLang="zh-CN" sz="1200" b="1" dirty="0">
                  <a:solidFill>
                    <a:schemeClr val="bg1"/>
                  </a:solidFill>
                  <a:latin typeface="+mn-ea"/>
                </a:endParaRPr>
              </a:p>
              <a:p>
                <a:pPr algn="ctr"/>
                <a:endParaRPr lang="zh-CN" altLang="en-US" dirty="0"/>
              </a:p>
            </p:txBody>
          </p:sp>
          <p:cxnSp>
            <p:nvCxnSpPr>
              <p:cNvPr id="130" name="直接连接符 129"/>
              <p:cNvCxnSpPr/>
              <p:nvPr/>
            </p:nvCxnSpPr>
            <p:spPr>
              <a:xfrm>
                <a:off x="2076574" y="3541128"/>
                <a:ext cx="1123940" cy="0"/>
              </a:xfrm>
              <a:prstGeom prst="line">
                <a:avLst/>
              </a:prstGeom>
              <a:ln w="12700">
                <a:gradFill>
                  <a:gsLst>
                    <a:gs pos="98876">
                      <a:schemeClr val="accent4">
                        <a:alpha val="0"/>
                      </a:schemeClr>
                    </a:gs>
                    <a:gs pos="49000">
                      <a:schemeClr val="accent4"/>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矩形: 剪去对角 7"/>
              <p:cNvSpPr/>
              <p:nvPr/>
            </p:nvSpPr>
            <p:spPr>
              <a:xfrm>
                <a:off x="1668491" y="1803332"/>
                <a:ext cx="1940106" cy="454236"/>
              </a:xfrm>
              <a:prstGeom prst="snip2DiagRect">
                <a:avLst>
                  <a:gd name="adj1" fmla="val 50000"/>
                  <a:gd name="adj2" fmla="val 5000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30000"/>
                  </a:lnSpc>
                  <a:buSzPct val="25000"/>
                </a:pPr>
                <a:endParaRPr lang="zh-CN" altLang="en-US" b="1" dirty="0">
                  <a:solidFill>
                    <a:schemeClr val="bg1"/>
                  </a:solidFill>
                  <a:latin typeface="+mj-ea"/>
                  <a:ea typeface="+mj-ea"/>
                </a:endParaRPr>
              </a:p>
            </p:txBody>
          </p:sp>
        </p:grpSp>
        <p:sp>
          <p:nvSpPr>
            <p:cNvPr id="120" name="文本框 119"/>
            <p:cNvSpPr txBox="1"/>
            <p:nvPr/>
          </p:nvSpPr>
          <p:spPr>
            <a:xfrm>
              <a:off x="1303244" y="2369142"/>
              <a:ext cx="2258904" cy="1144015"/>
            </a:xfrm>
            <a:prstGeom prst="rect">
              <a:avLst/>
            </a:prstGeom>
            <a:noFill/>
            <a:ln>
              <a:noFill/>
            </a:ln>
          </p:spPr>
          <p:txBody>
            <a:bodyPr wrap="square" lIns="91440" tIns="45720" rIns="91440" bIns="45720" anchor="t" anchorCtr="0">
              <a:spAutoFit/>
            </a:bodyPr>
            <a:lstStyle/>
            <a:p>
              <a:pPr>
                <a:lnSpc>
                  <a:spcPct val="120000"/>
                </a:lnSpc>
              </a:pP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简洁美观的页面可以兼顾用户需求和用户友好性，因此</a:t>
              </a:r>
              <a:r>
                <a:rPr lang="zh-CN" altLang="en-US" sz="1600" b="1"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充分挖掘用户需求，并在原型中体现</a:t>
              </a: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，是一项非常重要的工作。</a:t>
              </a:r>
              <a:endParaRPr lang="en-US" altLang="zh-CN"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a:p>
              <a:pPr>
                <a:lnSpc>
                  <a:spcPct val="120000"/>
                </a:lnSpc>
              </a:pP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我们初期的设计的页面因为需求考虑不充分和原型设计不完善而频繁修改，导致进度缓慢。后来进一步挖掘需求修改原型后，设计就水到渠成了。</a:t>
              </a:r>
              <a:endParaRPr lang="en-US" altLang="zh-CN"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1" name="文本框 120"/>
            <p:cNvSpPr txBox="1"/>
            <p:nvPr/>
          </p:nvSpPr>
          <p:spPr>
            <a:xfrm>
              <a:off x="1517600" y="1835455"/>
              <a:ext cx="1804406" cy="214547"/>
            </a:xfrm>
            <a:prstGeom prst="rect">
              <a:avLst/>
            </a:prstGeom>
            <a:noFill/>
            <a:ln>
              <a:noFill/>
            </a:ln>
          </p:spPr>
          <p:txBody>
            <a:bodyPr wrap="square" lIns="91440" tIns="45720" rIns="91440" bIns="45720" anchor="t" anchorCtr="0">
              <a:spAutoFit/>
            </a:bodyPr>
            <a:lstStyle/>
            <a:p>
              <a:pPr algn="ctr">
                <a:lnSpc>
                  <a:spcPct val="120000"/>
                </a:lnSpc>
              </a:pPr>
              <a:r>
                <a:rPr lang="zh-CN" altLang="en-US"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前端：原型设计</a:t>
              </a:r>
              <a:endParaRPr lang="en-US" altLang="zh-CN"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32" name="组合 131"/>
          <p:cNvGrpSpPr/>
          <p:nvPr/>
        </p:nvGrpSpPr>
        <p:grpSpPr>
          <a:xfrm>
            <a:off x="6676842" y="1759221"/>
            <a:ext cx="4337924" cy="3837026"/>
            <a:chOff x="1140733" y="1782216"/>
            <a:chExt cx="2558140" cy="1909258"/>
          </a:xfrm>
        </p:grpSpPr>
        <p:grpSp>
          <p:nvGrpSpPr>
            <p:cNvPr id="140" name="组合 139"/>
            <p:cNvGrpSpPr/>
            <p:nvPr/>
          </p:nvGrpSpPr>
          <p:grpSpPr>
            <a:xfrm>
              <a:off x="1140733" y="1782216"/>
              <a:ext cx="2558140" cy="1909258"/>
              <a:chOff x="1359474" y="1803332"/>
              <a:chExt cx="2558140" cy="1909258"/>
            </a:xfrm>
          </p:grpSpPr>
          <p:sp>
            <p:nvSpPr>
              <p:cNvPr id="224" name="矩形: 剪去对角 223"/>
              <p:cNvSpPr/>
              <p:nvPr/>
            </p:nvSpPr>
            <p:spPr>
              <a:xfrm flipH="1">
                <a:off x="1359474" y="2258341"/>
                <a:ext cx="2558140" cy="1454249"/>
              </a:xfrm>
              <a:prstGeom prst="snip2DiagRect">
                <a:avLst>
                  <a:gd name="adj1" fmla="val 20146"/>
                  <a:gd name="adj2" fmla="val 18626"/>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432000" rIns="72000" bIns="0" rtlCol="0" anchor="ctr">
                <a:spAutoFit/>
              </a:bodyPr>
              <a:lstStyle/>
              <a:p>
                <a:pPr algn="ctr">
                  <a:lnSpc>
                    <a:spcPct val="130000"/>
                  </a:lnSpc>
                  <a:buSzPct val="25000"/>
                </a:pPr>
                <a:endParaRPr lang="en-US" altLang="zh-CN" sz="1200" b="1" dirty="0">
                  <a:solidFill>
                    <a:schemeClr val="bg1"/>
                  </a:solidFill>
                  <a:latin typeface="+mn-ea"/>
                </a:endParaRPr>
              </a:p>
              <a:p>
                <a:pPr algn="ctr"/>
                <a:endParaRPr lang="zh-CN" altLang="en-US" dirty="0"/>
              </a:p>
            </p:txBody>
          </p:sp>
          <p:cxnSp>
            <p:nvCxnSpPr>
              <p:cNvPr id="225" name="直接连接符 224"/>
              <p:cNvCxnSpPr/>
              <p:nvPr/>
            </p:nvCxnSpPr>
            <p:spPr>
              <a:xfrm>
                <a:off x="2076574" y="3541128"/>
                <a:ext cx="1123940" cy="0"/>
              </a:xfrm>
              <a:prstGeom prst="line">
                <a:avLst/>
              </a:prstGeom>
              <a:ln w="12700">
                <a:gradFill>
                  <a:gsLst>
                    <a:gs pos="98876">
                      <a:schemeClr val="accent4">
                        <a:alpha val="0"/>
                      </a:schemeClr>
                    </a:gs>
                    <a:gs pos="49000">
                      <a:schemeClr val="accent4"/>
                    </a:gs>
                    <a:gs pos="0">
                      <a:schemeClr val="accent1">
                        <a:lumMod val="60000"/>
                        <a:lumOff val="4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26" name="矩形: 剪去对角 225"/>
              <p:cNvSpPr/>
              <p:nvPr/>
            </p:nvSpPr>
            <p:spPr>
              <a:xfrm>
                <a:off x="1668491" y="1803332"/>
                <a:ext cx="1940106" cy="454236"/>
              </a:xfrm>
              <a:prstGeom prst="snip2DiagRect">
                <a:avLst>
                  <a:gd name="adj1" fmla="val 50000"/>
                  <a:gd name="adj2" fmla="val 5000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30000"/>
                  </a:lnSpc>
                  <a:buSzPct val="25000"/>
                </a:pPr>
                <a:endParaRPr lang="zh-CN" altLang="en-US" b="1" dirty="0">
                  <a:solidFill>
                    <a:schemeClr val="bg1"/>
                  </a:solidFill>
                  <a:latin typeface="+mj-ea"/>
                  <a:ea typeface="+mj-ea"/>
                </a:endParaRPr>
              </a:p>
            </p:txBody>
          </p:sp>
        </p:grpSp>
        <p:sp>
          <p:nvSpPr>
            <p:cNvPr id="161" name="文本框 160"/>
            <p:cNvSpPr txBox="1"/>
            <p:nvPr/>
          </p:nvSpPr>
          <p:spPr>
            <a:xfrm>
              <a:off x="1341103" y="2294570"/>
              <a:ext cx="2258904" cy="1352055"/>
            </a:xfrm>
            <a:prstGeom prst="rect">
              <a:avLst/>
            </a:prstGeom>
            <a:noFill/>
            <a:ln>
              <a:noFill/>
            </a:ln>
          </p:spPr>
          <p:txBody>
            <a:bodyPr wrap="square" lIns="91440" tIns="45720" rIns="91440" bIns="45720" anchor="t" anchorCtr="0">
              <a:spAutoFit/>
            </a:bodyPr>
            <a:lstStyle/>
            <a:p>
              <a:pPr>
                <a:lnSpc>
                  <a:spcPct val="120000"/>
                </a:lnSpc>
              </a:pPr>
              <a:r>
                <a:rPr lang="zh-CN" altLang="en-US" sz="1400" dirty="0">
                  <a:solidFill>
                    <a:schemeClr val="bg1"/>
                  </a:solidFill>
                  <a:latin typeface="宋体" panose="02010600030101010101" pitchFamily="2" charset="-122"/>
                  <a:ea typeface="宋体" panose="02010600030101010101" pitchFamily="2" charset="-122"/>
                </a:rPr>
                <a:t>    用户需求中的对战</a:t>
              </a:r>
              <a:r>
                <a:rPr lang="en-US" altLang="zh-CN" sz="1400" dirty="0">
                  <a:solidFill>
                    <a:schemeClr val="bg1"/>
                  </a:solidFill>
                  <a:latin typeface="宋体" panose="02010600030101010101" pitchFamily="2" charset="-122"/>
                  <a:ea typeface="宋体" panose="02010600030101010101" pitchFamily="2" charset="-122"/>
                </a:rPr>
                <a:t>PK</a:t>
              </a:r>
              <a:r>
                <a:rPr lang="zh-CN" altLang="en-US" sz="1400" dirty="0">
                  <a:solidFill>
                    <a:schemeClr val="bg1"/>
                  </a:solidFill>
                  <a:latin typeface="宋体" panose="02010600030101010101" pitchFamily="2" charset="-122"/>
                  <a:ea typeface="宋体" panose="02010600030101010101" pitchFamily="2" charset="-122"/>
                </a:rPr>
                <a:t>涉及多用户、多状态、多可能性（是否答题超时等），</a:t>
              </a:r>
              <a:r>
                <a:rPr lang="zh-CN" altLang="en-US" sz="1600" b="1" dirty="0">
                  <a:solidFill>
                    <a:schemeClr val="bg1"/>
                  </a:solidFill>
                  <a:latin typeface="宋体" panose="02010600030101010101" pitchFamily="2" charset="-122"/>
                  <a:ea typeface="宋体" panose="02010600030101010101" pitchFamily="2" charset="-122"/>
                </a:rPr>
                <a:t>状态数、线程数异常繁多</a:t>
              </a:r>
              <a:r>
                <a:rPr lang="zh-CN" altLang="en-US" sz="1400" dirty="0">
                  <a:solidFill>
                    <a:schemeClr val="bg1"/>
                  </a:solidFill>
                  <a:latin typeface="宋体" panose="02010600030101010101" pitchFamily="2" charset="-122"/>
                  <a:ea typeface="宋体" panose="02010600030101010101" pitchFamily="2" charset="-122"/>
                </a:rPr>
                <a:t>。</a:t>
              </a:r>
              <a:endParaRPr lang="en-US" altLang="zh-CN" sz="1400" dirty="0">
                <a:solidFill>
                  <a:schemeClr val="bg1"/>
                </a:solidFill>
                <a:latin typeface="宋体" panose="02010600030101010101" pitchFamily="2" charset="-122"/>
                <a:ea typeface="宋体" panose="02010600030101010101" pitchFamily="2" charset="-122"/>
              </a:endParaRPr>
            </a:p>
            <a:p>
              <a:pPr>
                <a:lnSpc>
                  <a:spcPct val="120000"/>
                </a:lnSpc>
              </a:pP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为此，我们逐一解耦。我们先选用 </a:t>
              </a:r>
              <a:r>
                <a:rPr lang="en-US" altLang="zh-CN" sz="1400" dirty="0" err="1">
                  <a:solidFill>
                    <a:schemeClr val="bg1"/>
                  </a:solidFill>
                  <a:latin typeface="宋体" panose="02010600030101010101" pitchFamily="2" charset="-122"/>
                  <a:ea typeface="宋体" panose="02010600030101010101" pitchFamily="2" charset="-122"/>
                </a:rPr>
                <a:t>websocket</a:t>
              </a: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通信，提高即时性，也解耦出多用户这一问题；其次，我们和前端详细确定</a:t>
              </a:r>
              <a:r>
                <a:rPr lang="en-US" altLang="zh-CN" sz="1400" dirty="0">
                  <a:solidFill>
                    <a:schemeClr val="bg1"/>
                  </a:solidFill>
                  <a:latin typeface="宋体" panose="02010600030101010101" pitchFamily="2" charset="-122"/>
                  <a:ea typeface="宋体" panose="02010600030101010101" pitchFamily="2" charset="-122"/>
                </a:rPr>
                <a:t>API</a:t>
              </a:r>
              <a:r>
                <a:rPr lang="zh-CN" altLang="en-US" sz="1400" dirty="0">
                  <a:solidFill>
                    <a:schemeClr val="bg1"/>
                  </a:solidFill>
                  <a:latin typeface="宋体" panose="02010600030101010101" pitchFamily="2" charset="-122"/>
                  <a:ea typeface="宋体" panose="02010600030101010101" pitchFamily="2" charset="-122"/>
                </a:rPr>
                <a:t>调用流程，解决多状态问题；最后，我们采用 </a:t>
              </a:r>
              <a:r>
                <a:rPr lang="en-US" altLang="zh-CN" sz="1400" dirty="0" err="1">
                  <a:solidFill>
                    <a:schemeClr val="bg1"/>
                  </a:solidFill>
                  <a:latin typeface="宋体" panose="02010600030101010101" pitchFamily="2" charset="-122"/>
                  <a:ea typeface="宋体" panose="02010600030101010101" pitchFamily="2" charset="-122"/>
                </a:rPr>
                <a:t>apscheduler</a:t>
              </a:r>
              <a:r>
                <a:rPr lang="en-US" altLang="zh-CN" sz="1400" dirty="0">
                  <a:solidFill>
                    <a:schemeClr val="bg1"/>
                  </a:solidFill>
                  <a:latin typeface="宋体" panose="02010600030101010101" pitchFamily="2" charset="-122"/>
                  <a:ea typeface="宋体" panose="02010600030101010101" pitchFamily="2" charset="-122"/>
                </a:rPr>
                <a:t> </a:t>
              </a:r>
              <a:r>
                <a:rPr lang="zh-CN" altLang="en-US" sz="1400" dirty="0">
                  <a:solidFill>
                    <a:schemeClr val="bg1"/>
                  </a:solidFill>
                  <a:latin typeface="宋体" panose="02010600030101010101" pitchFamily="2" charset="-122"/>
                  <a:ea typeface="宋体" panose="02010600030101010101" pitchFamily="2" charset="-122"/>
                </a:rPr>
                <a:t>分出定时线程，解决了对战交互问题。在其中，我们还设计了严密的线程锁避免临界状态发生。</a:t>
              </a:r>
              <a:endParaRPr lang="en-US" altLang="zh-CN" sz="1400" dirty="0">
                <a:solidFill>
                  <a:schemeClr val="bg1"/>
                </a:solidFill>
                <a:latin typeface="宋体" panose="02010600030101010101" pitchFamily="2" charset="-122"/>
                <a:ea typeface="宋体" panose="02010600030101010101" pitchFamily="2" charset="-122"/>
              </a:endParaRPr>
            </a:p>
          </p:txBody>
        </p:sp>
        <p:sp>
          <p:nvSpPr>
            <p:cNvPr id="162" name="文本框 161"/>
            <p:cNvSpPr txBox="1"/>
            <p:nvPr/>
          </p:nvSpPr>
          <p:spPr>
            <a:xfrm>
              <a:off x="1547392" y="1839061"/>
              <a:ext cx="1804406" cy="210992"/>
            </a:xfrm>
            <a:prstGeom prst="rect">
              <a:avLst/>
            </a:prstGeom>
            <a:noFill/>
            <a:ln>
              <a:noFill/>
            </a:ln>
          </p:spPr>
          <p:txBody>
            <a:bodyPr wrap="square" lIns="91440" tIns="45720" rIns="91440" bIns="45720" anchor="t" anchorCtr="0">
              <a:spAutoFit/>
            </a:bodyPr>
            <a:lstStyle/>
            <a:p>
              <a:pPr algn="ctr">
                <a:lnSpc>
                  <a:spcPct val="120000"/>
                </a:lnSpc>
              </a:pPr>
              <a:r>
                <a:rPr lang="zh-CN" altLang="en-US"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后端：多状态多线程</a:t>
              </a:r>
              <a:endParaRPr lang="en-US" altLang="zh-CN" sz="20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sp>
        <p:nvSpPr>
          <p:cNvPr id="3" name="文本框 2"/>
          <p:cNvSpPr txBox="1"/>
          <p:nvPr/>
        </p:nvSpPr>
        <p:spPr>
          <a:xfrm>
            <a:off x="2103598" y="308593"/>
            <a:ext cx="1082027"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重难点</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88629" y="1688148"/>
            <a:ext cx="4510217" cy="738664"/>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THREE</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6" name="组合 5"/>
          <p:cNvGrpSpPr/>
          <p:nvPr/>
        </p:nvGrpSpPr>
        <p:grpSpPr>
          <a:xfrm>
            <a:off x="3491108" y="1543202"/>
            <a:ext cx="5105258" cy="1003035"/>
            <a:chOff x="3376304" y="1543202"/>
            <a:chExt cx="5105258" cy="1003035"/>
          </a:xfrm>
        </p:grpSpPr>
        <p:grpSp>
          <p:nvGrpSpPr>
            <p:cNvPr id="3" name="组合 2"/>
            <p:cNvGrpSpPr/>
            <p:nvPr/>
          </p:nvGrpSpPr>
          <p:grpSpPr>
            <a:xfrm>
              <a:off x="3376304" y="1543202"/>
              <a:ext cx="3144745" cy="557124"/>
              <a:chOff x="3839013" y="1543202"/>
              <a:chExt cx="3144745" cy="557124"/>
            </a:xfrm>
          </p:grpSpPr>
          <p:grpSp>
            <p:nvGrpSpPr>
              <p:cNvPr id="13" name="组合 12"/>
              <p:cNvGrpSpPr/>
              <p:nvPr/>
            </p:nvGrpSpPr>
            <p:grpSpPr>
              <a:xfrm>
                <a:off x="3839079" y="1543202"/>
                <a:ext cx="3144679" cy="557124"/>
                <a:chOff x="3136415" y="1798498"/>
                <a:chExt cx="3144679" cy="557124"/>
              </a:xfrm>
            </p:grpSpPr>
            <p:cxnSp>
              <p:nvCxnSpPr>
                <p:cNvPr id="76" name="直接连接符 75"/>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flipH="1">
                <a:off x="3839013" y="1667806"/>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317034" y="1989113"/>
              <a:ext cx="3164528" cy="557124"/>
              <a:chOff x="5317034" y="1989113"/>
              <a:chExt cx="3164528" cy="557124"/>
            </a:xfrm>
          </p:grpSpPr>
          <p:grpSp>
            <p:nvGrpSpPr>
              <p:cNvPr id="12" name="组合 11"/>
              <p:cNvGrpSpPr/>
              <p:nvPr/>
            </p:nvGrpSpPr>
            <p:grpSpPr>
              <a:xfrm>
                <a:off x="5317034" y="1989113"/>
                <a:ext cx="3144679" cy="557124"/>
                <a:chOff x="7970214" y="2084972"/>
                <a:chExt cx="3144679" cy="557124"/>
              </a:xfrm>
            </p:grpSpPr>
            <p:cxnSp>
              <p:nvCxnSpPr>
                <p:cNvPr id="67" name="直接连接符 66"/>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8" name="直接连接符 87"/>
              <p:cNvCxnSpPr/>
              <p:nvPr/>
            </p:nvCxnSpPr>
            <p:spPr>
              <a:xfrm flipH="1">
                <a:off x="7552756" y="2397724"/>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8" name="文本框 97"/>
          <p:cNvSpPr txBox="1"/>
          <p:nvPr/>
        </p:nvSpPr>
        <p:spPr>
          <a:xfrm>
            <a:off x="3409027" y="3107301"/>
            <a:ext cx="5601808" cy="923330"/>
          </a:xfrm>
          <a:prstGeom prst="rect">
            <a:avLst/>
          </a:prstGeom>
          <a:noFill/>
        </p:spPr>
        <p:txBody>
          <a:bodyPr wrap="square" lIns="0" tIns="0" rIns="0" bIns="0" rtlCol="0">
            <a:spAutoFit/>
          </a:bodyPr>
          <a:lstStyle/>
          <a:p>
            <a:pPr algn="dist"/>
            <a:r>
              <a:rPr lang="zh-CN" altLang="en-US" sz="6000" b="1" dirty="0">
                <a:solidFill>
                  <a:schemeClr val="accent2"/>
                </a:solidFill>
                <a:latin typeface="宋体" panose="02010600030101010101" pitchFamily="2" charset="-122"/>
                <a:ea typeface="宋体" panose="02010600030101010101" pitchFamily="2" charset="-122"/>
              </a:rPr>
              <a:t>系统演示与测试</a:t>
            </a:r>
          </a:p>
        </p:txBody>
      </p:sp>
      <p:pic>
        <p:nvPicPr>
          <p:cNvPr id="2" name="图片 1"/>
          <p:cNvPicPr>
            <a:picLocks noChangeAspect="1"/>
          </p:cNvPicPr>
          <p:nvPr/>
        </p:nvPicPr>
        <p:blipFill>
          <a:blip r:embed="rId2"/>
          <a:stretch>
            <a:fillRect/>
          </a:stretch>
        </p:blipFill>
        <p:spPr>
          <a:xfrm>
            <a:off x="792895" y="410638"/>
            <a:ext cx="1143000" cy="390525"/>
          </a:xfrm>
          <a:prstGeom prst="rect">
            <a:avLst/>
          </a:prstGeom>
        </p:spPr>
      </p:pic>
      <p:pic>
        <p:nvPicPr>
          <p:cNvPr id="4" name="图片 3"/>
          <p:cNvPicPr>
            <a:picLocks noChangeAspect="1"/>
          </p:cNvPicPr>
          <p:nvPr/>
        </p:nvPicPr>
        <p:blipFill>
          <a:blip r:embed="rId2"/>
          <a:stretch>
            <a:fillRect/>
          </a:stretch>
        </p:blipFill>
        <p:spPr>
          <a:xfrm>
            <a:off x="5431838" y="6072587"/>
            <a:ext cx="1143000" cy="390525"/>
          </a:xfrm>
          <a:prstGeom prst="rect">
            <a:avLst/>
          </a:prstGeom>
        </p:spPr>
      </p:pic>
      <p:pic>
        <p:nvPicPr>
          <p:cNvPr id="8" name="图片 7"/>
          <p:cNvPicPr>
            <a:picLocks noChangeAspect="1"/>
          </p:cNvPicPr>
          <p:nvPr/>
        </p:nvPicPr>
        <p:blipFill>
          <a:blip r:embed="rId2"/>
          <a:stretch>
            <a:fillRect/>
          </a:stretch>
        </p:blipFill>
        <p:spPr>
          <a:xfrm>
            <a:off x="9772818" y="5856790"/>
            <a:ext cx="1987060" cy="606321"/>
          </a:xfrm>
          <a:prstGeom prst="rect">
            <a:avLst/>
          </a:prstGeom>
        </p:spPr>
      </p:pic>
      <p:sp>
        <p:nvSpPr>
          <p:cNvPr id="9" name="文本框 8"/>
          <p:cNvSpPr txBox="1"/>
          <p:nvPr/>
        </p:nvSpPr>
        <p:spPr>
          <a:xfrm>
            <a:off x="4634144" y="4190260"/>
            <a:ext cx="2689934"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Demonstration &amp; Test</a:t>
            </a:r>
            <a:endParaRPr lang="zh-CN" altLang="en-US" sz="1400" b="1" i="1" dirty="0">
              <a:gradFill>
                <a:gsLst>
                  <a:gs pos="0">
                    <a:schemeClr val="accent4"/>
                  </a:gs>
                  <a:gs pos="100000">
                    <a:schemeClr val="accent5"/>
                  </a:gs>
                </a:gsLst>
                <a:lin ang="5400000" scaled="1"/>
              </a:gradFill>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45596" y="1176083"/>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系统演示</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组合 154"/>
          <p:cNvGrpSpPr/>
          <p:nvPr/>
        </p:nvGrpSpPr>
        <p:grpSpPr>
          <a:xfrm>
            <a:off x="-1602880" y="970568"/>
            <a:ext cx="11698746" cy="4573460"/>
            <a:chOff x="1383506" y="1179856"/>
            <a:chExt cx="10330285" cy="4266701"/>
          </a:xfrm>
        </p:grpSpPr>
        <p:grpSp>
          <p:nvGrpSpPr>
            <p:cNvPr id="156" name="组合 155"/>
            <p:cNvGrpSpPr/>
            <p:nvPr/>
          </p:nvGrpSpPr>
          <p:grpSpPr>
            <a:xfrm>
              <a:off x="1383506" y="1179856"/>
              <a:ext cx="5165883" cy="4266701"/>
              <a:chOff x="-18081" y="-53088"/>
              <a:chExt cx="12098773" cy="6937289"/>
            </a:xfrm>
          </p:grpSpPr>
          <p:cxnSp>
            <p:nvCxnSpPr>
              <p:cNvPr id="184" name="直接连接符 183"/>
              <p:cNvCxnSpPr/>
              <p:nvPr/>
            </p:nvCxnSpPr>
            <p:spPr>
              <a:xfrm>
                <a:off x="1205511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nvGrpSpPr>
              <p:cNvPr id="185" name="组合 184"/>
              <p:cNvGrpSpPr/>
              <p:nvPr/>
            </p:nvGrpSpPr>
            <p:grpSpPr>
              <a:xfrm>
                <a:off x="-18081" y="-53088"/>
                <a:ext cx="12098773" cy="6937289"/>
                <a:chOff x="-18081" y="-53088"/>
                <a:chExt cx="12098773" cy="6937289"/>
              </a:xfrm>
            </p:grpSpPr>
            <p:cxnSp>
              <p:nvCxnSpPr>
                <p:cNvPr id="186" name="直接连接符 185"/>
                <p:cNvCxnSpPr/>
                <p:nvPr/>
              </p:nvCxnSpPr>
              <p:spPr>
                <a:xfrm>
                  <a:off x="-15308" y="71522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15308" y="148354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5308" y="225185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5308" y="302016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5308" y="3788482"/>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15308" y="455679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5308" y="532511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5308" y="609342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84429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70666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256903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3431403"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293774"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5156145"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6018516"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6880887"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7743258"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8605629"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946800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033037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119274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1808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5308" y="6861739"/>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15308" y="-5308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7" name="组合 156"/>
            <p:cNvGrpSpPr/>
            <p:nvPr/>
          </p:nvGrpSpPr>
          <p:grpSpPr>
            <a:xfrm>
              <a:off x="6547908" y="1179856"/>
              <a:ext cx="5165883" cy="4266701"/>
              <a:chOff x="-18081" y="-53088"/>
              <a:chExt cx="12098773" cy="6937289"/>
            </a:xfrm>
          </p:grpSpPr>
          <p:cxnSp>
            <p:nvCxnSpPr>
              <p:cNvPr id="158" name="直接连接符 157"/>
              <p:cNvCxnSpPr/>
              <p:nvPr/>
            </p:nvCxnSpPr>
            <p:spPr>
              <a:xfrm>
                <a:off x="1205511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nvGrpSpPr>
              <p:cNvPr id="159" name="组合 158"/>
              <p:cNvGrpSpPr/>
              <p:nvPr/>
            </p:nvGrpSpPr>
            <p:grpSpPr>
              <a:xfrm>
                <a:off x="-18081" y="-53088"/>
                <a:ext cx="12098773" cy="6937289"/>
                <a:chOff x="-18081" y="-53088"/>
                <a:chExt cx="12098773" cy="6937289"/>
              </a:xfrm>
            </p:grpSpPr>
            <p:cxnSp>
              <p:nvCxnSpPr>
                <p:cNvPr id="160" name="直接连接符 159"/>
                <p:cNvCxnSpPr/>
                <p:nvPr/>
              </p:nvCxnSpPr>
              <p:spPr>
                <a:xfrm>
                  <a:off x="-15308" y="71522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15308" y="148354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15308" y="225185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5308" y="302016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5308" y="3788482"/>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5308" y="4556796"/>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15308" y="5325110"/>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15308" y="6093424"/>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84429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70666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256903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431403"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4293774"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5156145"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6018516"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6880887"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743258"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8605629"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9468000"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033037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1192742"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18081" y="-26373"/>
                  <a:ext cx="0" cy="6910574"/>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5308" y="6861739"/>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15308" y="-53088"/>
                  <a:ext cx="12096000" cy="0"/>
                </a:xfrm>
                <a:prstGeom prst="line">
                  <a:avLst/>
                </a:prstGeom>
                <a:ln>
                  <a:solidFill>
                    <a:schemeClr val="accent1">
                      <a:alpha val="1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87" name="椭圆 86"/>
          <p:cNvSpPr/>
          <p:nvPr/>
        </p:nvSpPr>
        <p:spPr>
          <a:xfrm>
            <a:off x="206302" y="50163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1" name="等腰三角形 130"/>
          <p:cNvSpPr/>
          <p:nvPr/>
        </p:nvSpPr>
        <p:spPr>
          <a:xfrm>
            <a:off x="80488" y="3326176"/>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2" name="矩形: 剪去对角 131"/>
          <p:cNvSpPr/>
          <p:nvPr/>
        </p:nvSpPr>
        <p:spPr>
          <a:xfrm flipH="1">
            <a:off x="73655" y="1485115"/>
            <a:ext cx="4666923" cy="2051023"/>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288000" bIns="0" rtlCol="0" anchor="ctr">
            <a:spAutoFit/>
          </a:bodyPr>
          <a:lstStyle/>
          <a:p>
            <a:pPr algn="ctr"/>
            <a:endParaRPr lang="zh-CN" altLang="en-US" dirty="0"/>
          </a:p>
        </p:txBody>
      </p:sp>
      <p:sp>
        <p:nvSpPr>
          <p:cNvPr id="134" name="等腰三角形 133"/>
          <p:cNvSpPr/>
          <p:nvPr/>
        </p:nvSpPr>
        <p:spPr>
          <a:xfrm flipH="1" flipV="1">
            <a:off x="4505919" y="1487528"/>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3" name="直接连接符 132"/>
          <p:cNvCxnSpPr/>
          <p:nvPr/>
        </p:nvCxnSpPr>
        <p:spPr>
          <a:xfrm flipH="1" flipV="1">
            <a:off x="3931066"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36" name="等腰三角形 135"/>
          <p:cNvSpPr/>
          <p:nvPr/>
        </p:nvSpPr>
        <p:spPr>
          <a:xfrm>
            <a:off x="6764664" y="2073737"/>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7" name="矩形: 剪去对角 136"/>
          <p:cNvSpPr/>
          <p:nvPr/>
        </p:nvSpPr>
        <p:spPr>
          <a:xfrm flipH="1">
            <a:off x="6795304" y="522050"/>
            <a:ext cx="4666924" cy="1791525"/>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288000" bIns="0" rtlCol="0" anchor="ctr">
            <a:spAutoFit/>
          </a:bodyPr>
          <a:lstStyle/>
          <a:p>
            <a:pPr algn="ctr"/>
            <a:endParaRPr lang="zh-CN" altLang="en-US" dirty="0"/>
          </a:p>
        </p:txBody>
      </p:sp>
      <p:sp>
        <p:nvSpPr>
          <p:cNvPr id="138" name="等腰三角形 137"/>
          <p:cNvSpPr/>
          <p:nvPr/>
        </p:nvSpPr>
        <p:spPr>
          <a:xfrm flipH="1" flipV="1">
            <a:off x="11234806" y="508618"/>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9" name="直接连接符 138"/>
          <p:cNvCxnSpPr/>
          <p:nvPr/>
        </p:nvCxnSpPr>
        <p:spPr>
          <a:xfrm flipH="1" flipV="1">
            <a:off x="10228325"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45" name="椭圆 144"/>
          <p:cNvSpPr/>
          <p:nvPr/>
        </p:nvSpPr>
        <p:spPr>
          <a:xfrm>
            <a:off x="10810153" y="5694843"/>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20" name="组合 19"/>
          <p:cNvGrpSpPr/>
          <p:nvPr/>
        </p:nvGrpSpPr>
        <p:grpSpPr>
          <a:xfrm>
            <a:off x="3534300" y="4903594"/>
            <a:ext cx="7429500" cy="1530417"/>
            <a:chOff x="2376558" y="4749493"/>
            <a:chExt cx="7429500" cy="1373948"/>
          </a:xfrm>
        </p:grpSpPr>
        <p:sp>
          <p:nvSpPr>
            <p:cNvPr id="141" name="等腰三角形 140"/>
            <p:cNvSpPr/>
            <p:nvPr/>
          </p:nvSpPr>
          <p:spPr>
            <a:xfrm>
              <a:off x="2376558" y="5977447"/>
              <a:ext cx="146936" cy="1459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2" name="矩形: 剪去对角 141"/>
            <p:cNvSpPr/>
            <p:nvPr/>
          </p:nvSpPr>
          <p:spPr>
            <a:xfrm flipH="1">
              <a:off x="2376558" y="4759154"/>
              <a:ext cx="7429500" cy="1364287"/>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44000" tIns="288000" bIns="0" rtlCol="0" anchor="ctr">
              <a:spAutoFit/>
            </a:bodyPr>
            <a:lstStyle/>
            <a:p>
              <a:pPr algn="ctr"/>
              <a:endParaRPr lang="zh-CN" altLang="en-US" dirty="0"/>
            </a:p>
          </p:txBody>
        </p:sp>
        <p:sp>
          <p:nvSpPr>
            <p:cNvPr id="143" name="等腰三角形 142"/>
            <p:cNvSpPr/>
            <p:nvPr/>
          </p:nvSpPr>
          <p:spPr>
            <a:xfrm flipH="1" flipV="1">
              <a:off x="9659122" y="4749493"/>
              <a:ext cx="146936" cy="145994"/>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44" name="直接连接符 143"/>
            <p:cNvCxnSpPr/>
            <p:nvPr/>
          </p:nvCxnSpPr>
          <p:spPr>
            <a:xfrm flipH="1">
              <a:off x="7621026" y="5914458"/>
              <a:ext cx="1922864" cy="0"/>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p:nvGrpSpPr>
        <p:grpSpPr>
          <a:xfrm>
            <a:off x="4740578" y="2354409"/>
            <a:ext cx="2900273" cy="2564301"/>
            <a:chOff x="4745031" y="2354409"/>
            <a:chExt cx="2900273" cy="2564301"/>
          </a:xfrm>
        </p:grpSpPr>
        <p:sp>
          <p:nvSpPr>
            <p:cNvPr id="146" name="椭圆 145"/>
            <p:cNvSpPr/>
            <p:nvPr/>
          </p:nvSpPr>
          <p:spPr>
            <a:xfrm>
              <a:off x="5634243" y="2955560"/>
              <a:ext cx="973928" cy="908864"/>
            </a:xfrm>
            <a:prstGeom prst="ellipse">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zh-CN" altLang="en-US" b="1" dirty="0"/>
                <a:t>测试</a:t>
              </a:r>
              <a:endParaRPr lang="en-US" altLang="zh-CN" b="1" dirty="0"/>
            </a:p>
            <a:p>
              <a:pPr algn="ctr"/>
              <a:r>
                <a:rPr lang="zh-CN" altLang="en-US" b="1" dirty="0"/>
                <a:t>情况</a:t>
              </a:r>
            </a:p>
          </p:txBody>
        </p:sp>
        <p:cxnSp>
          <p:nvCxnSpPr>
            <p:cNvPr id="147" name="直接连接符 146"/>
            <p:cNvCxnSpPr>
              <a:stCxn id="132" idx="2"/>
            </p:cNvCxnSpPr>
            <p:nvPr/>
          </p:nvCxnSpPr>
          <p:spPr>
            <a:xfrm>
              <a:off x="4745031" y="2510627"/>
              <a:ext cx="885640" cy="80276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6594146" y="2354409"/>
              <a:ext cx="965710" cy="95898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46" idx="4"/>
            </p:cNvCxnSpPr>
            <p:nvPr/>
          </p:nvCxnSpPr>
          <p:spPr>
            <a:xfrm>
              <a:off x="6121207" y="3864424"/>
              <a:ext cx="1524097" cy="105428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6" name="椭圆 115"/>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117" name="组合 116"/>
          <p:cNvGrpSpPr/>
          <p:nvPr/>
        </p:nvGrpSpPr>
        <p:grpSpPr>
          <a:xfrm>
            <a:off x="165298" y="1580067"/>
            <a:ext cx="4784047" cy="1168797"/>
            <a:chOff x="1773821" y="4214383"/>
            <a:chExt cx="4784047" cy="1168797"/>
          </a:xfrm>
        </p:grpSpPr>
        <p:sp>
          <p:nvSpPr>
            <p:cNvPr id="118" name="文本框 117"/>
            <p:cNvSpPr txBox="1"/>
            <p:nvPr/>
          </p:nvSpPr>
          <p:spPr>
            <a:xfrm>
              <a:off x="1773821" y="4739158"/>
              <a:ext cx="4537304" cy="644022"/>
            </a:xfrm>
            <a:prstGeom prst="rect">
              <a:avLst/>
            </a:prstGeom>
            <a:noFill/>
            <a:ln>
              <a:noFill/>
            </a:ln>
          </p:spPr>
          <p:txBody>
            <a:bodyPr wrap="square" lIns="91440" tIns="45720" rIns="91440" bIns="45720" anchor="t" anchorCtr="0">
              <a:spAutoFit/>
            </a:bodyPr>
            <a:lstStyle/>
            <a:p>
              <a:pPr>
                <a:lnSpc>
                  <a:spcPct val="120000"/>
                </a:lnSpc>
              </a:pP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借助</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CODING</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平台的</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CI/CD</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，在后端仓库每次</a:t>
              </a: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push</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时利用</a:t>
              </a:r>
              <a:r>
                <a:rPr lang="en-US" altLang="zh-CN" sz="1600" spc="130" dirty="0" err="1">
                  <a:solidFill>
                    <a:schemeClr val="bg1"/>
                  </a:solidFill>
                  <a:latin typeface="宋体" panose="02010600030101010101" pitchFamily="2" charset="-122"/>
                  <a:ea typeface="宋体" panose="02010600030101010101" pitchFamily="2" charset="-122"/>
                  <a:cs typeface="OPPOSans L" panose="00020600040101010101" pitchFamily="18" charset="-122"/>
                </a:rPr>
                <a:t>pytest</a:t>
              </a: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进行自动化单元测试。</a:t>
              </a:r>
              <a:endPar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19" name="文本框 118"/>
            <p:cNvSpPr txBox="1"/>
            <p:nvPr/>
          </p:nvSpPr>
          <p:spPr>
            <a:xfrm>
              <a:off x="2721421" y="4214383"/>
              <a:ext cx="3836447" cy="476669"/>
            </a:xfrm>
            <a:prstGeom prst="rect">
              <a:avLst/>
            </a:prstGeom>
            <a:noFill/>
            <a:ln>
              <a:noFill/>
            </a:ln>
          </p:spPr>
          <p:txBody>
            <a:bodyPr wrap="square" lIns="91440" tIns="45720" rIns="91440" bIns="45720" anchor="t" anchorCtr="0">
              <a:spAutoFit/>
            </a:bodyPr>
            <a:lstStyle/>
            <a:p>
              <a:pPr>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自动化单元测试</a:t>
              </a:r>
              <a:endParaRPr lang="en-US"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20" name="组合 119"/>
          <p:cNvGrpSpPr/>
          <p:nvPr/>
        </p:nvGrpSpPr>
        <p:grpSpPr>
          <a:xfrm>
            <a:off x="6880225" y="454026"/>
            <a:ext cx="4612640" cy="2154520"/>
            <a:chOff x="1679035" y="4100498"/>
            <a:chExt cx="4612599" cy="2394845"/>
          </a:xfrm>
        </p:grpSpPr>
        <p:sp>
          <p:nvSpPr>
            <p:cNvPr id="121" name="文本框 120"/>
            <p:cNvSpPr txBox="1"/>
            <p:nvPr/>
          </p:nvSpPr>
          <p:spPr>
            <a:xfrm>
              <a:off x="1679035" y="4589600"/>
              <a:ext cx="4612599" cy="1905743"/>
            </a:xfrm>
            <a:prstGeom prst="rect">
              <a:avLst/>
            </a:prstGeom>
            <a:noFill/>
            <a:ln>
              <a:noFill/>
            </a:ln>
          </p:spPr>
          <p:txBody>
            <a:bodyPr wrap="square" lIns="91440" tIns="45720" rIns="91440" bIns="45720" anchor="t" anchorCtr="0">
              <a:spAutoFit/>
            </a:bodyPr>
            <a:lstStyle/>
            <a:p>
              <a:pPr>
                <a:lnSpc>
                  <a:spcPct val="120000"/>
                </a:lnSpc>
              </a:pPr>
              <a:r>
                <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a:t>
              </a:r>
              <a:r>
                <a:rPr lang="zh-CN" altLang="en-US" sz="14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主要针对多人答题对战过程，过程复杂，单元测试往往并不能发现问题所在，需要组员协助模拟对战，进行端对端测试。引入对程序不熟悉的用户进行应用体验，进行探索性测试，杜绝意想不到的bug，测试程序的易用性。</a:t>
              </a:r>
              <a:endParaRPr lang="zh-CN" altLang="en-US"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a:p>
              <a:pPr>
                <a:lnSpc>
                  <a:spcPct val="120000"/>
                </a:lnSpc>
              </a:pPr>
              <a:r>
                <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rPr>
                <a:t>  </a:t>
              </a:r>
              <a:endParaRPr lang="fr-FR"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2" name="文本框 121"/>
            <p:cNvSpPr txBox="1"/>
            <p:nvPr/>
          </p:nvSpPr>
          <p:spPr>
            <a:xfrm>
              <a:off x="2227117" y="4100498"/>
              <a:ext cx="3400861" cy="593604"/>
            </a:xfrm>
            <a:prstGeom prst="rect">
              <a:avLst/>
            </a:prstGeom>
            <a:noFill/>
            <a:ln>
              <a:noFill/>
            </a:ln>
          </p:spPr>
          <p:txBody>
            <a:bodyPr wrap="square" lIns="91440" tIns="45720" rIns="91440" bIns="45720" anchor="t" anchorCtr="0">
              <a:spAutoFit/>
            </a:bodyPr>
            <a:lstStyle/>
            <a:p>
              <a:pPr algn="ctr" fontAlgn="base">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端对端功能测试</a:t>
              </a:r>
              <a:endParaRPr lang="fr-FR"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2" name="组合 1"/>
          <p:cNvGrpSpPr/>
          <p:nvPr/>
        </p:nvGrpSpPr>
        <p:grpSpPr>
          <a:xfrm>
            <a:off x="4228001" y="4953087"/>
            <a:ext cx="6410388" cy="1122318"/>
            <a:chOff x="2722846" y="4420098"/>
            <a:chExt cx="6410388" cy="1122318"/>
          </a:xfrm>
        </p:grpSpPr>
        <p:sp>
          <p:nvSpPr>
            <p:cNvPr id="124" name="文本框 123"/>
            <p:cNvSpPr txBox="1"/>
            <p:nvPr/>
          </p:nvSpPr>
          <p:spPr>
            <a:xfrm>
              <a:off x="2722846" y="4861061"/>
              <a:ext cx="6410388" cy="681355"/>
            </a:xfrm>
            <a:prstGeom prst="rect">
              <a:avLst/>
            </a:prstGeom>
            <a:noFill/>
            <a:ln>
              <a:noFill/>
            </a:ln>
          </p:spPr>
          <p:txBody>
            <a:bodyPr wrap="square" lIns="91440" tIns="45720" rIns="91440" bIns="45720" anchor="t" anchorCtr="0">
              <a:spAutoFit/>
            </a:bodyPr>
            <a:lstStyle/>
            <a:p>
              <a:pPr>
                <a:lnSpc>
                  <a:spcPct val="120000"/>
                </a:lnSpc>
              </a:pPr>
              <a:r>
                <a:rPr lang="zh-CN" altLang="en-US" sz="1600">
                  <a:solidFill>
                    <a:schemeClr val="bg1"/>
                  </a:solidFill>
                  <a:sym typeface="+mn-ea"/>
                </a:rPr>
                <a:t>测试接口选择获取全部活动接口。使用jmeter进行负载和压力测试，并发量选用200，300，400，500，</a:t>
              </a:r>
              <a:r>
                <a:rPr lang="en-US" altLang="zh-CN" sz="1600">
                  <a:solidFill>
                    <a:schemeClr val="bg1"/>
                  </a:solidFill>
                  <a:sym typeface="+mn-ea"/>
                </a:rPr>
                <a:t>1000</a:t>
              </a:r>
              <a:r>
                <a:rPr lang="zh-CN" altLang="en-US" sz="1600">
                  <a:solidFill>
                    <a:schemeClr val="bg1"/>
                  </a:solidFill>
                  <a:sym typeface="+mn-ea"/>
                </a:rPr>
                <a:t>。测试时有15个活动。</a:t>
              </a:r>
              <a:endParaRPr lang="en-US" altLang="zh-CN" sz="1600" spc="130" dirty="0">
                <a:solidFill>
                  <a:schemeClr val="bg1"/>
                </a:solidFill>
                <a:latin typeface="宋体" panose="02010600030101010101" pitchFamily="2" charset="-122"/>
                <a:ea typeface="宋体" panose="02010600030101010101" pitchFamily="2" charset="-122"/>
                <a:cs typeface="OPPOSans L" panose="00020600040101010101" pitchFamily="18" charset="-122"/>
              </a:endParaRPr>
            </a:p>
          </p:txBody>
        </p:sp>
        <p:sp>
          <p:nvSpPr>
            <p:cNvPr id="125" name="文本框 124"/>
            <p:cNvSpPr txBox="1"/>
            <p:nvPr/>
          </p:nvSpPr>
          <p:spPr>
            <a:xfrm>
              <a:off x="4417660" y="4420098"/>
              <a:ext cx="2803843" cy="476669"/>
            </a:xfrm>
            <a:prstGeom prst="rect">
              <a:avLst/>
            </a:prstGeom>
            <a:noFill/>
            <a:ln>
              <a:noFill/>
            </a:ln>
          </p:spPr>
          <p:txBody>
            <a:bodyPr wrap="square" lIns="91440" tIns="45720" rIns="91440" bIns="45720" anchor="t" anchorCtr="0">
              <a:spAutoFit/>
            </a:bodyPr>
            <a:lstStyle/>
            <a:p>
              <a:pPr algn="ctr" fontAlgn="base">
                <a:lnSpc>
                  <a:spcPct val="120000"/>
                </a:lnSpc>
              </a:pPr>
              <a:r>
                <a:rPr lang="zh-CN" altLang="en-US"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rPr>
                <a:t>性能测试</a:t>
              </a:r>
              <a:endParaRPr lang="en-US" altLang="zh-CN" sz="2400" spc="130" dirty="0">
                <a:solidFill>
                  <a:schemeClr val="bg1"/>
                </a:solidFill>
                <a:latin typeface="黑体" panose="02010609060101010101" pitchFamily="49" charset="-122"/>
                <a:ea typeface="黑体" panose="02010609060101010101" pitchFamily="49" charset="-122"/>
                <a:cs typeface="OPPOSans L" panose="00020600040101010101" pitchFamily="18" charset="-122"/>
              </a:endParaRPr>
            </a:p>
          </p:txBody>
        </p:sp>
      </p:grpSp>
      <p:grpSp>
        <p:nvGrpSpPr>
          <p:cNvPr id="126" name="组合 125"/>
          <p:cNvGrpSpPr/>
          <p:nvPr/>
        </p:nvGrpSpPr>
        <p:grpSpPr>
          <a:xfrm flipV="1">
            <a:off x="273132" y="6155584"/>
            <a:ext cx="281517" cy="281517"/>
            <a:chOff x="689649" y="517897"/>
            <a:chExt cx="281517" cy="281517"/>
          </a:xfrm>
        </p:grpSpPr>
        <p:sp>
          <p:nvSpPr>
            <p:cNvPr id="127" name="矩形 12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8" name="矩形 12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29" name="组合 128"/>
          <p:cNvGrpSpPr/>
          <p:nvPr/>
        </p:nvGrpSpPr>
        <p:grpSpPr>
          <a:xfrm flipH="1">
            <a:off x="11569227" y="263825"/>
            <a:ext cx="281517" cy="281517"/>
            <a:chOff x="689649" y="517897"/>
            <a:chExt cx="281517" cy="281517"/>
          </a:xfrm>
        </p:grpSpPr>
        <p:sp>
          <p:nvSpPr>
            <p:cNvPr id="130" name="矩形 129"/>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5" name="矩形 134"/>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文本框 3"/>
          <p:cNvSpPr txBox="1"/>
          <p:nvPr/>
        </p:nvSpPr>
        <p:spPr>
          <a:xfrm>
            <a:off x="1923260" y="4228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测试情况</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6" name="组合 5"/>
          <p:cNvGrpSpPr/>
          <p:nvPr/>
        </p:nvGrpSpPr>
        <p:grpSpPr>
          <a:xfrm>
            <a:off x="371695" y="636808"/>
            <a:ext cx="4491892" cy="152400"/>
            <a:chOff x="371695" y="867197"/>
            <a:chExt cx="4491892" cy="152400"/>
          </a:xfrm>
        </p:grpSpPr>
        <p:grpSp>
          <p:nvGrpSpPr>
            <p:cNvPr id="7" name="组合 6"/>
            <p:cNvGrpSpPr/>
            <p:nvPr/>
          </p:nvGrpSpPr>
          <p:grpSpPr>
            <a:xfrm>
              <a:off x="371695" y="867197"/>
              <a:ext cx="455943" cy="152400"/>
              <a:chOff x="629294" y="1174543"/>
              <a:chExt cx="303304" cy="152400"/>
            </a:xfrm>
          </p:grpSpPr>
          <p:cxnSp>
            <p:nvCxnSpPr>
              <p:cNvPr id="12" name="直接连接符 11"/>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H="1">
              <a:off x="4407644" y="867197"/>
              <a:ext cx="455943" cy="152400"/>
              <a:chOff x="629294" y="1174543"/>
              <a:chExt cx="303304" cy="152400"/>
            </a:xfrm>
          </p:grpSpPr>
          <p:cxnSp>
            <p:nvCxnSpPr>
              <p:cNvPr id="9" name="直接连接符 8"/>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5" name="图片 4"/>
          <p:cNvPicPr>
            <a:picLocks noChangeAspect="1"/>
          </p:cNvPicPr>
          <p:nvPr/>
        </p:nvPicPr>
        <p:blipFill>
          <a:blip r:embed="rId2"/>
          <a:stretch>
            <a:fillRect/>
          </a:stretch>
        </p:blipFill>
        <p:spPr>
          <a:xfrm>
            <a:off x="554355" y="2748915"/>
            <a:ext cx="2425700" cy="2203450"/>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0025" y="2233295"/>
            <a:ext cx="3840480" cy="2066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86"/>
          <p:cNvSpPr/>
          <p:nvPr/>
        </p:nvSpPr>
        <p:spPr>
          <a:xfrm>
            <a:off x="206302" y="50163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3" name="直接连接符 132"/>
          <p:cNvCxnSpPr/>
          <p:nvPr/>
        </p:nvCxnSpPr>
        <p:spPr>
          <a:xfrm flipH="1" flipV="1">
            <a:off x="3931066"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36" name="等腰三角形 135"/>
          <p:cNvSpPr/>
          <p:nvPr/>
        </p:nvSpPr>
        <p:spPr>
          <a:xfrm>
            <a:off x="6764664" y="2073737"/>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8" name="等腰三角形 137"/>
          <p:cNvSpPr/>
          <p:nvPr/>
        </p:nvSpPr>
        <p:spPr>
          <a:xfrm flipH="1" flipV="1">
            <a:off x="11234806" y="508618"/>
            <a:ext cx="258062" cy="256409"/>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139" name="直接连接符 138"/>
          <p:cNvCxnSpPr/>
          <p:nvPr/>
        </p:nvCxnSpPr>
        <p:spPr>
          <a:xfrm flipH="1" flipV="1">
            <a:off x="10228325" y="3668591"/>
            <a:ext cx="1137152" cy="8512"/>
          </a:xfrm>
          <a:prstGeom prst="line">
            <a:avLst/>
          </a:prstGeom>
          <a:ln cmpd="sng">
            <a:gradFill flip="none" rotWithShape="1">
              <a:gsLst>
                <a:gs pos="0">
                  <a:schemeClr val="accent5"/>
                </a:gs>
                <a:gs pos="100000">
                  <a:schemeClr val="accent5">
                    <a:alpha val="0"/>
                  </a:schemeClr>
                </a:gs>
              </a:gsLst>
              <a:lin ang="10800000" scaled="1"/>
              <a:tileRect/>
            </a:gradFill>
            <a:prstDash val="dash"/>
          </a:ln>
        </p:spPr>
        <p:style>
          <a:lnRef idx="1">
            <a:schemeClr val="accent1"/>
          </a:lnRef>
          <a:fillRef idx="0">
            <a:schemeClr val="accent1"/>
          </a:fillRef>
          <a:effectRef idx="0">
            <a:schemeClr val="accent1"/>
          </a:effectRef>
          <a:fontRef idx="minor">
            <a:schemeClr val="tx1"/>
          </a:fontRef>
        </p:style>
      </p:cxnSp>
      <p:sp>
        <p:nvSpPr>
          <p:cNvPr id="145" name="椭圆 144"/>
          <p:cNvSpPr/>
          <p:nvPr/>
        </p:nvSpPr>
        <p:spPr>
          <a:xfrm>
            <a:off x="10810153" y="5694843"/>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6" name="椭圆 115"/>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126" name="组合 125"/>
          <p:cNvGrpSpPr/>
          <p:nvPr/>
        </p:nvGrpSpPr>
        <p:grpSpPr>
          <a:xfrm flipV="1">
            <a:off x="273132" y="6155584"/>
            <a:ext cx="281517" cy="281517"/>
            <a:chOff x="689649" y="517897"/>
            <a:chExt cx="281517" cy="281517"/>
          </a:xfrm>
        </p:grpSpPr>
        <p:sp>
          <p:nvSpPr>
            <p:cNvPr id="127" name="矩形 12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8" name="矩形 12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29" name="组合 128"/>
          <p:cNvGrpSpPr/>
          <p:nvPr/>
        </p:nvGrpSpPr>
        <p:grpSpPr>
          <a:xfrm flipH="1">
            <a:off x="11569227" y="263825"/>
            <a:ext cx="281517" cy="281517"/>
            <a:chOff x="689649" y="517897"/>
            <a:chExt cx="281517" cy="281517"/>
          </a:xfrm>
        </p:grpSpPr>
        <p:sp>
          <p:nvSpPr>
            <p:cNvPr id="130" name="矩形 129"/>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5" name="矩形 134"/>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文本框 3"/>
          <p:cNvSpPr txBox="1"/>
          <p:nvPr/>
        </p:nvSpPr>
        <p:spPr>
          <a:xfrm>
            <a:off x="1035839" y="423072"/>
            <a:ext cx="3217545" cy="430530"/>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测试情况：性能测试</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6" name="组合 5"/>
          <p:cNvGrpSpPr/>
          <p:nvPr/>
        </p:nvGrpSpPr>
        <p:grpSpPr>
          <a:xfrm>
            <a:off x="371695" y="636808"/>
            <a:ext cx="4491892" cy="152400"/>
            <a:chOff x="371695" y="867197"/>
            <a:chExt cx="4491892" cy="152400"/>
          </a:xfrm>
        </p:grpSpPr>
        <p:grpSp>
          <p:nvGrpSpPr>
            <p:cNvPr id="7" name="组合 6"/>
            <p:cNvGrpSpPr/>
            <p:nvPr/>
          </p:nvGrpSpPr>
          <p:grpSpPr>
            <a:xfrm>
              <a:off x="371695" y="867197"/>
              <a:ext cx="455943" cy="152400"/>
              <a:chOff x="629294" y="1174543"/>
              <a:chExt cx="303304" cy="152400"/>
            </a:xfrm>
          </p:grpSpPr>
          <p:cxnSp>
            <p:nvCxnSpPr>
              <p:cNvPr id="12" name="直接连接符 11"/>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flipH="1">
              <a:off x="4407644" y="867197"/>
              <a:ext cx="455943" cy="152400"/>
              <a:chOff x="629294" y="1174543"/>
              <a:chExt cx="303304" cy="152400"/>
            </a:xfrm>
          </p:grpSpPr>
          <p:cxnSp>
            <p:nvCxnSpPr>
              <p:cNvPr id="9" name="直接连接符 8"/>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3" name="图片 2"/>
          <p:cNvPicPr>
            <a:picLocks noChangeAspect="1"/>
          </p:cNvPicPr>
          <p:nvPr/>
        </p:nvPicPr>
        <p:blipFill>
          <a:blip r:embed="rId2"/>
          <a:stretch>
            <a:fillRect/>
          </a:stretch>
        </p:blipFill>
        <p:spPr>
          <a:xfrm>
            <a:off x="206375" y="1543050"/>
            <a:ext cx="6514465" cy="4424680"/>
          </a:xfrm>
          <a:prstGeom prst="rect">
            <a:avLst/>
          </a:prstGeom>
        </p:spPr>
      </p:pic>
      <p:sp>
        <p:nvSpPr>
          <p:cNvPr id="15" name="文本框 14"/>
          <p:cNvSpPr txBox="1"/>
          <p:nvPr/>
        </p:nvSpPr>
        <p:spPr>
          <a:xfrm>
            <a:off x="6833870" y="1480820"/>
            <a:ext cx="5415915" cy="4148455"/>
          </a:xfrm>
          <a:prstGeom prst="rect">
            <a:avLst/>
          </a:prstGeom>
          <a:noFill/>
        </p:spPr>
        <p:txBody>
          <a:bodyPr wrap="square" rtlCol="0" anchor="t">
            <a:noAutofit/>
          </a:bodyPr>
          <a:lstStyle/>
          <a:p>
            <a:r>
              <a:rPr lang="zh-CN" altLang="en-US">
                <a:solidFill>
                  <a:schemeClr val="bg1"/>
                </a:solidFill>
              </a:rPr>
              <a:t>测试接口选择获取全部活动接口。使用jmeter进行负载和压力测试，并发量选用200，300，400，500，</a:t>
            </a:r>
            <a:r>
              <a:rPr lang="en-US" altLang="zh-CN">
                <a:solidFill>
                  <a:schemeClr val="bg1"/>
                </a:solidFill>
              </a:rPr>
              <a:t>1000</a:t>
            </a:r>
            <a:r>
              <a:rPr lang="zh-CN" altLang="en-US">
                <a:solidFill>
                  <a:schemeClr val="bg1"/>
                </a:solidFill>
              </a:rPr>
              <a:t>。测试时有15个活动。</a:t>
            </a: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17" name="图片 16"/>
          <p:cNvPicPr>
            <a:picLocks noChangeAspect="1"/>
          </p:cNvPicPr>
          <p:nvPr/>
        </p:nvPicPr>
        <p:blipFill>
          <a:blip r:embed="rId3"/>
          <a:stretch>
            <a:fillRect/>
          </a:stretch>
        </p:blipFill>
        <p:spPr>
          <a:xfrm>
            <a:off x="6764655" y="2995295"/>
            <a:ext cx="5288280" cy="1120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88629" y="1688148"/>
            <a:ext cx="4510217" cy="738664"/>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FOUR</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6" name="组合 5"/>
          <p:cNvGrpSpPr/>
          <p:nvPr/>
        </p:nvGrpSpPr>
        <p:grpSpPr>
          <a:xfrm>
            <a:off x="3491108" y="1543202"/>
            <a:ext cx="5105258" cy="1003035"/>
            <a:chOff x="3376304" y="1543202"/>
            <a:chExt cx="5105258" cy="1003035"/>
          </a:xfrm>
        </p:grpSpPr>
        <p:grpSp>
          <p:nvGrpSpPr>
            <p:cNvPr id="3" name="组合 2"/>
            <p:cNvGrpSpPr/>
            <p:nvPr/>
          </p:nvGrpSpPr>
          <p:grpSpPr>
            <a:xfrm>
              <a:off x="3376304" y="1543202"/>
              <a:ext cx="3144745" cy="557124"/>
              <a:chOff x="3839013" y="1543202"/>
              <a:chExt cx="3144745" cy="557124"/>
            </a:xfrm>
          </p:grpSpPr>
          <p:grpSp>
            <p:nvGrpSpPr>
              <p:cNvPr id="13" name="组合 12"/>
              <p:cNvGrpSpPr/>
              <p:nvPr/>
            </p:nvGrpSpPr>
            <p:grpSpPr>
              <a:xfrm>
                <a:off x="3839079" y="1543202"/>
                <a:ext cx="3144679" cy="557124"/>
                <a:chOff x="3136415" y="1798498"/>
                <a:chExt cx="3144679" cy="557124"/>
              </a:xfrm>
            </p:grpSpPr>
            <p:cxnSp>
              <p:nvCxnSpPr>
                <p:cNvPr id="76" name="直接连接符 75"/>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flipH="1">
                <a:off x="3839013" y="1667806"/>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317034" y="1989113"/>
              <a:ext cx="3164528" cy="557124"/>
              <a:chOff x="5317034" y="1989113"/>
              <a:chExt cx="3164528" cy="557124"/>
            </a:xfrm>
          </p:grpSpPr>
          <p:grpSp>
            <p:nvGrpSpPr>
              <p:cNvPr id="12" name="组合 11"/>
              <p:cNvGrpSpPr/>
              <p:nvPr/>
            </p:nvGrpSpPr>
            <p:grpSpPr>
              <a:xfrm>
                <a:off x="5317034" y="1989113"/>
                <a:ext cx="3144679" cy="557124"/>
                <a:chOff x="7970214" y="2084972"/>
                <a:chExt cx="3144679" cy="557124"/>
              </a:xfrm>
            </p:grpSpPr>
            <p:cxnSp>
              <p:nvCxnSpPr>
                <p:cNvPr id="67" name="直接连接符 66"/>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8" name="直接连接符 87"/>
              <p:cNvCxnSpPr/>
              <p:nvPr/>
            </p:nvCxnSpPr>
            <p:spPr>
              <a:xfrm flipH="1">
                <a:off x="7552756" y="2397724"/>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8" name="文本框 97"/>
          <p:cNvSpPr txBox="1"/>
          <p:nvPr/>
        </p:nvSpPr>
        <p:spPr>
          <a:xfrm>
            <a:off x="3409027" y="3107301"/>
            <a:ext cx="5601808" cy="923330"/>
          </a:xfrm>
          <a:prstGeom prst="rect">
            <a:avLst/>
          </a:prstGeom>
          <a:noFill/>
        </p:spPr>
        <p:txBody>
          <a:bodyPr wrap="square" lIns="0" tIns="0" rIns="0" bIns="0" rtlCol="0">
            <a:spAutoFit/>
          </a:bodyPr>
          <a:lstStyle/>
          <a:p>
            <a:pPr algn="dist"/>
            <a:r>
              <a:rPr lang="zh-CN" altLang="en-US" sz="6000" b="1" dirty="0">
                <a:solidFill>
                  <a:schemeClr val="accent2"/>
                </a:solidFill>
                <a:latin typeface="宋体" panose="02010600030101010101" pitchFamily="2" charset="-122"/>
                <a:ea typeface="宋体" panose="02010600030101010101" pitchFamily="2" charset="-122"/>
              </a:rPr>
              <a:t>分工与项目管理</a:t>
            </a:r>
          </a:p>
        </p:txBody>
      </p:sp>
      <p:pic>
        <p:nvPicPr>
          <p:cNvPr id="2" name="图片 1"/>
          <p:cNvPicPr>
            <a:picLocks noChangeAspect="1"/>
          </p:cNvPicPr>
          <p:nvPr/>
        </p:nvPicPr>
        <p:blipFill>
          <a:blip r:embed="rId2"/>
          <a:stretch>
            <a:fillRect/>
          </a:stretch>
        </p:blipFill>
        <p:spPr>
          <a:xfrm>
            <a:off x="792895" y="410638"/>
            <a:ext cx="1143000" cy="390525"/>
          </a:xfrm>
          <a:prstGeom prst="rect">
            <a:avLst/>
          </a:prstGeom>
        </p:spPr>
      </p:pic>
      <p:pic>
        <p:nvPicPr>
          <p:cNvPr id="4" name="图片 3"/>
          <p:cNvPicPr>
            <a:picLocks noChangeAspect="1"/>
          </p:cNvPicPr>
          <p:nvPr/>
        </p:nvPicPr>
        <p:blipFill>
          <a:blip r:embed="rId2"/>
          <a:stretch>
            <a:fillRect/>
          </a:stretch>
        </p:blipFill>
        <p:spPr>
          <a:xfrm>
            <a:off x="5431838" y="6072587"/>
            <a:ext cx="1143000" cy="390525"/>
          </a:xfrm>
          <a:prstGeom prst="rect">
            <a:avLst/>
          </a:prstGeom>
        </p:spPr>
      </p:pic>
      <p:pic>
        <p:nvPicPr>
          <p:cNvPr id="8" name="图片 7"/>
          <p:cNvPicPr>
            <a:picLocks noChangeAspect="1"/>
          </p:cNvPicPr>
          <p:nvPr/>
        </p:nvPicPr>
        <p:blipFill>
          <a:blip r:embed="rId2"/>
          <a:stretch>
            <a:fillRect/>
          </a:stretch>
        </p:blipFill>
        <p:spPr>
          <a:xfrm>
            <a:off x="9772818" y="5856790"/>
            <a:ext cx="1987060" cy="6063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45596" y="1176083"/>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项目管理</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2" name="左大括号 11"/>
          <p:cNvSpPr/>
          <p:nvPr/>
        </p:nvSpPr>
        <p:spPr>
          <a:xfrm>
            <a:off x="9022235" y="2878934"/>
            <a:ext cx="311528" cy="2465753"/>
          </a:xfrm>
          <a:prstGeom prst="leftBrace">
            <a:avLst/>
          </a:prstGeom>
          <a:noFill/>
          <a:ln w="38100" cap="flat" cmpd="sng">
            <a:solidFill>
              <a:schemeClr val="bg1">
                <a:lumMod val="65000"/>
              </a:schemeClr>
            </a:solidFill>
            <a:prstDash val="solid"/>
          </a:ln>
          <a:effectLst>
            <a:outerShdw blurRad="139700" dir="8100000" sx="98000" sy="98000" algn="tr" rotWithShape="0">
              <a:srgbClr val="000000">
                <a:alpha val="20000"/>
              </a:srgbClr>
            </a:outerShdw>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grpSp>
        <p:nvGrpSpPr>
          <p:cNvPr id="71" name="组合 70"/>
          <p:cNvGrpSpPr/>
          <p:nvPr/>
        </p:nvGrpSpPr>
        <p:grpSpPr>
          <a:xfrm>
            <a:off x="5145531" y="3362050"/>
            <a:ext cx="1563963" cy="1621770"/>
            <a:chOff x="304800" y="673100"/>
            <a:chExt cx="4000500" cy="4000500"/>
          </a:xfrm>
          <a:gradFill>
            <a:gsLst>
              <a:gs pos="0">
                <a:schemeClr val="bg1"/>
              </a:gs>
              <a:gs pos="100000">
                <a:schemeClr val="bg1">
                  <a:lumMod val="95000"/>
                </a:schemeClr>
              </a:gs>
            </a:gsLst>
          </a:gradFill>
          <a:effectLst>
            <a:outerShdw blurRad="127000" sx="102000" sy="102000" algn="ctr" rotWithShape="0">
              <a:srgbClr val="000000">
                <a:alpha val="20000"/>
              </a:srgbClr>
            </a:outerShdw>
          </a:effectLst>
        </p:grpSpPr>
        <p:sp>
          <p:nvSpPr>
            <p:cNvPr id="72" name="同心圆 9"/>
            <p:cNvSpPr/>
            <p:nvPr/>
          </p:nvSpPr>
          <p:spPr>
            <a:xfrm>
              <a:off x="304800" y="673100"/>
              <a:ext cx="4000500" cy="4000500"/>
            </a:xfrm>
            <a:prstGeom prst="donut">
              <a:avLst>
                <a:gd name="adj" fmla="val 4879"/>
              </a:avLst>
            </a:prstGeom>
            <a:grpFill/>
            <a:ln>
              <a:noFill/>
            </a:ln>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73" name="椭圆 72"/>
            <p:cNvSpPr/>
            <p:nvPr/>
          </p:nvSpPr>
          <p:spPr>
            <a:xfrm>
              <a:off x="392115" y="760413"/>
              <a:ext cx="3825876" cy="3825874"/>
            </a:xfrm>
            <a:prstGeom prst="ellipse">
              <a:avLst/>
            </a:prstGeom>
            <a:grpFill/>
            <a:ln>
              <a:noFill/>
            </a:ln>
            <a:effectLst/>
          </p:spPr>
          <p:txBody>
            <a:bodyPr anchor="ctr"/>
            <a:lstStyle/>
            <a:p>
              <a:pPr algn="ctr" defTabSz="1219200"/>
              <a:r>
                <a:rPr lang="en-US" altLang="zh-CN" sz="1600" dirty="0">
                  <a:solidFill>
                    <a:schemeClr val="accent1">
                      <a:lumMod val="75000"/>
                    </a:schemeClr>
                  </a:solidFill>
                  <a:latin typeface="微软雅黑" panose="020B0503020204020204" charset="-122"/>
                  <a:ea typeface="微软雅黑" panose="020B0503020204020204" charset="-122"/>
                </a:rPr>
                <a:t>CODING</a:t>
              </a:r>
              <a:r>
                <a:rPr lang="zh-CN" altLang="en-US" sz="1600" dirty="0">
                  <a:solidFill>
                    <a:schemeClr val="accent1">
                      <a:lumMod val="75000"/>
                    </a:schemeClr>
                  </a:solidFill>
                  <a:latin typeface="微软雅黑" panose="020B0503020204020204" charset="-122"/>
                  <a:ea typeface="微软雅黑" panose="020B0503020204020204" charset="-122"/>
                </a:rPr>
                <a:t>平台</a:t>
              </a:r>
              <a:endParaRPr lang="zh-CN" sz="1200" dirty="0">
                <a:solidFill>
                  <a:schemeClr val="accent1">
                    <a:lumMod val="75000"/>
                  </a:schemeClr>
                </a:solidFill>
                <a:latin typeface="微软雅黑" panose="020B0503020204020204" charset="-122"/>
                <a:ea typeface="微软雅黑" panose="020B0503020204020204" charset="-122"/>
              </a:endParaRPr>
            </a:p>
          </p:txBody>
        </p:sp>
      </p:grpSp>
      <p:sp>
        <p:nvSpPr>
          <p:cNvPr id="74" name="椭圆 73"/>
          <p:cNvSpPr/>
          <p:nvPr/>
        </p:nvSpPr>
        <p:spPr>
          <a:xfrm>
            <a:off x="9646151" y="2563218"/>
            <a:ext cx="741635"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chemeClr val="accent3">
                  <a:lumMod val="50000"/>
                </a:schemeClr>
              </a:solidFill>
              <a:latin typeface="微软雅黑" panose="020B0503020204020204" charset="-122"/>
              <a:ea typeface="微软雅黑" panose="020B0503020204020204" charset="-122"/>
            </a:endParaRPr>
          </a:p>
        </p:txBody>
      </p:sp>
      <p:sp>
        <p:nvSpPr>
          <p:cNvPr id="75" name="椭圆 74"/>
          <p:cNvSpPr/>
          <p:nvPr/>
        </p:nvSpPr>
        <p:spPr>
          <a:xfrm>
            <a:off x="9646151" y="3711715"/>
            <a:ext cx="730749"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76" name="椭圆 75"/>
          <p:cNvSpPr/>
          <p:nvPr/>
        </p:nvSpPr>
        <p:spPr>
          <a:xfrm>
            <a:off x="9646151" y="4932279"/>
            <a:ext cx="730749" cy="730749"/>
          </a:xfrm>
          <a:prstGeom prst="ellipse">
            <a:avLst/>
          </a:prstGeom>
          <a:solidFill>
            <a:schemeClr val="accent2">
              <a:lumMod val="5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77" name="TextBox 16"/>
          <p:cNvSpPr txBox="1"/>
          <p:nvPr/>
        </p:nvSpPr>
        <p:spPr>
          <a:xfrm>
            <a:off x="9676393" y="2678879"/>
            <a:ext cx="864481" cy="400110"/>
          </a:xfrm>
          <a:prstGeom prst="rect">
            <a:avLst/>
          </a:prstGeom>
          <a:noFill/>
        </p:spPr>
        <p:txBody>
          <a:bodyPr wrap="square">
            <a:spAutoFit/>
          </a:bodyPr>
          <a:lstStyle/>
          <a:p>
            <a:pPr defTabSz="1219200"/>
            <a:r>
              <a:rPr lang="zh-CN" sz="2000" kern="0" dirty="0">
                <a:solidFill>
                  <a:srgbClr val="FFFFFF"/>
                </a:solidFill>
                <a:latin typeface="微软雅黑" panose="020B0503020204020204" charset="-122"/>
                <a:ea typeface="微软雅黑" panose="020B0503020204020204" charset="-122"/>
              </a:rPr>
              <a:t>前端</a:t>
            </a:r>
          </a:p>
        </p:txBody>
      </p:sp>
      <p:sp>
        <p:nvSpPr>
          <p:cNvPr id="78" name="TextBox 17"/>
          <p:cNvSpPr txBox="1"/>
          <p:nvPr/>
        </p:nvSpPr>
        <p:spPr>
          <a:xfrm>
            <a:off x="9665507" y="3863210"/>
            <a:ext cx="864481" cy="400110"/>
          </a:xfrm>
          <a:prstGeom prst="rect">
            <a:avLst/>
          </a:prstGeom>
          <a:noFill/>
        </p:spPr>
        <p:txBody>
          <a:bodyPr wrap="square">
            <a:spAutoFit/>
          </a:bodyPr>
          <a:lstStyle/>
          <a:p>
            <a:pPr defTabSz="1219200"/>
            <a:r>
              <a:rPr lang="zh-CN" sz="2000" kern="0">
                <a:solidFill>
                  <a:schemeClr val="bg1"/>
                </a:solidFill>
                <a:latin typeface="微软雅黑" panose="020B0503020204020204" charset="-122"/>
                <a:ea typeface="微软雅黑" panose="020B0503020204020204" charset="-122"/>
              </a:rPr>
              <a:t>后端</a:t>
            </a:r>
          </a:p>
        </p:txBody>
      </p:sp>
      <p:sp>
        <p:nvSpPr>
          <p:cNvPr id="79" name="TextBox 18"/>
          <p:cNvSpPr txBox="1"/>
          <p:nvPr/>
        </p:nvSpPr>
        <p:spPr>
          <a:xfrm>
            <a:off x="9676393" y="5098815"/>
            <a:ext cx="864481" cy="400110"/>
          </a:xfrm>
          <a:prstGeom prst="rect">
            <a:avLst/>
          </a:prstGeom>
          <a:noFill/>
        </p:spPr>
        <p:txBody>
          <a:bodyPr wrap="square">
            <a:spAutoFit/>
          </a:bodyPr>
          <a:lstStyle/>
          <a:p>
            <a:pPr defTabSz="1219200"/>
            <a:r>
              <a:rPr lang="zh-CN" sz="2000" kern="0" dirty="0">
                <a:solidFill>
                  <a:srgbClr val="FFFFFF"/>
                </a:solidFill>
                <a:latin typeface="微软雅黑" panose="020B0503020204020204" charset="-122"/>
                <a:ea typeface="微软雅黑" panose="020B0503020204020204" charset="-122"/>
              </a:rPr>
              <a:t>文档</a:t>
            </a:r>
          </a:p>
        </p:txBody>
      </p:sp>
      <p:sp>
        <p:nvSpPr>
          <p:cNvPr id="80" name="箭头: 左 1"/>
          <p:cNvSpPr/>
          <p:nvPr/>
        </p:nvSpPr>
        <p:spPr>
          <a:xfrm rot="10800000">
            <a:off x="3123705" y="3676903"/>
            <a:ext cx="2001280" cy="959004"/>
          </a:xfrm>
          <a:prstGeom prst="leftArrow">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prstDash val="solid"/>
            <a:miter/>
          </a:ln>
          <a:effectLst>
            <a:outerShdw blurRad="63500" sx="103000" sy="103000" algn="ctr" rotWithShape="0">
              <a:srgbClr val="000000">
                <a:alpha val="11000"/>
              </a:srgbClr>
            </a:outerShdw>
          </a:effectLst>
        </p:spPr>
        <p:txBody>
          <a:bodyPr anchor="ctr"/>
          <a:lstStyle/>
          <a:p>
            <a:pPr algn="ctr"/>
            <a:endParaRPr lang="zh-CN">
              <a:solidFill>
                <a:srgbClr val="FFFFFF"/>
              </a:solidFill>
              <a:latin typeface="方正黑体简体"/>
              <a:ea typeface="方正黑体简体"/>
            </a:endParaRPr>
          </a:p>
        </p:txBody>
      </p:sp>
      <p:sp>
        <p:nvSpPr>
          <p:cNvPr id="81" name="文本框 80"/>
          <p:cNvSpPr txBox="1"/>
          <p:nvPr/>
        </p:nvSpPr>
        <p:spPr>
          <a:xfrm>
            <a:off x="3183235" y="3948345"/>
            <a:ext cx="1620644" cy="400110"/>
          </a:xfrm>
          <a:prstGeom prst="rect">
            <a:avLst/>
          </a:prstGeom>
          <a:noFill/>
        </p:spPr>
        <p:txBody>
          <a:bodyPr wrap="square">
            <a:spAutoFit/>
          </a:bodyPr>
          <a:lstStyle/>
          <a:p>
            <a:pPr algn="ctr"/>
            <a:r>
              <a:rPr lang="en-US" altLang="zh-CN" sz="2000" dirty="0">
                <a:solidFill>
                  <a:schemeClr val="accent3">
                    <a:lumMod val="50000"/>
                  </a:schemeClr>
                </a:solidFill>
                <a:latin typeface="微软雅黑" panose="020B0503020204020204" charset="-122"/>
                <a:ea typeface="微软雅黑" panose="020B0503020204020204" charset="-122"/>
              </a:rPr>
              <a:t>Jenkins</a:t>
            </a:r>
            <a:endParaRPr lang="zh-CN" sz="2000" dirty="0">
              <a:solidFill>
                <a:schemeClr val="accent3">
                  <a:lumMod val="50000"/>
                </a:schemeClr>
              </a:solidFill>
              <a:latin typeface="微软雅黑" panose="020B0503020204020204" charset="-122"/>
              <a:ea typeface="微软雅黑" panose="020B0503020204020204" charset="-122"/>
            </a:endParaRPr>
          </a:p>
        </p:txBody>
      </p:sp>
      <p:sp>
        <p:nvSpPr>
          <p:cNvPr id="82" name="箭头: 左 81"/>
          <p:cNvSpPr/>
          <p:nvPr/>
        </p:nvSpPr>
        <p:spPr>
          <a:xfrm>
            <a:off x="6719453" y="3695183"/>
            <a:ext cx="2001280" cy="959004"/>
          </a:xfrm>
          <a:prstGeom prst="leftArrow">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prstDash val="solid"/>
            <a:miter/>
          </a:ln>
          <a:effectLst>
            <a:outerShdw blurRad="63500" sx="103000" sy="103000" algn="ctr" rotWithShape="0">
              <a:srgbClr val="000000">
                <a:alpha val="11000"/>
              </a:srgbClr>
            </a:outerShdw>
          </a:effectLst>
        </p:spPr>
        <p:txBody>
          <a:bodyPr anchor="ctr"/>
          <a:lstStyle/>
          <a:p>
            <a:pPr algn="ctr"/>
            <a:endParaRPr lang="zh-CN">
              <a:solidFill>
                <a:srgbClr val="FFFFFF"/>
              </a:solidFill>
              <a:latin typeface="方正黑体简体"/>
              <a:ea typeface="方正黑体简体"/>
            </a:endParaRPr>
          </a:p>
        </p:txBody>
      </p:sp>
      <p:sp>
        <p:nvSpPr>
          <p:cNvPr id="83" name="文本框 82"/>
          <p:cNvSpPr txBox="1"/>
          <p:nvPr/>
        </p:nvSpPr>
        <p:spPr>
          <a:xfrm>
            <a:off x="7044618" y="3916897"/>
            <a:ext cx="1620644" cy="461665"/>
          </a:xfrm>
          <a:prstGeom prst="rect">
            <a:avLst/>
          </a:prstGeom>
          <a:noFill/>
        </p:spPr>
        <p:txBody>
          <a:bodyPr wrap="square">
            <a:spAutoFit/>
          </a:bodyPr>
          <a:lstStyle/>
          <a:p>
            <a:pPr algn="ctr"/>
            <a:r>
              <a:rPr lang="en-US" sz="2400" dirty="0">
                <a:solidFill>
                  <a:schemeClr val="accent2">
                    <a:lumMod val="50000"/>
                  </a:schemeClr>
                </a:solidFill>
                <a:latin typeface="微软雅黑" panose="020B0503020204020204" charset="-122"/>
                <a:ea typeface="微软雅黑" panose="020B0503020204020204" charset="-122"/>
              </a:rPr>
              <a:t>git</a:t>
            </a:r>
            <a:endParaRPr lang="zh-CN" altLang="en-US" sz="2400" dirty="0">
              <a:solidFill>
                <a:schemeClr val="accent2">
                  <a:lumMod val="50000"/>
                </a:schemeClr>
              </a:solidFill>
              <a:latin typeface="微软雅黑" panose="020B0503020204020204" charset="-122"/>
              <a:ea typeface="微软雅黑" panose="020B0503020204020204" charset="-122"/>
            </a:endParaRPr>
          </a:p>
        </p:txBody>
      </p:sp>
      <p:grpSp>
        <p:nvGrpSpPr>
          <p:cNvPr id="84" name="组合 83"/>
          <p:cNvGrpSpPr/>
          <p:nvPr/>
        </p:nvGrpSpPr>
        <p:grpSpPr>
          <a:xfrm>
            <a:off x="1100689" y="3227808"/>
            <a:ext cx="1821900" cy="1841184"/>
            <a:chOff x="304800" y="673100"/>
            <a:chExt cx="4000500" cy="4000500"/>
          </a:xfrm>
          <a:gradFill>
            <a:gsLst>
              <a:gs pos="0">
                <a:schemeClr val="bg1"/>
              </a:gs>
              <a:gs pos="100000">
                <a:schemeClr val="bg1">
                  <a:lumMod val="95000"/>
                </a:schemeClr>
              </a:gs>
            </a:gsLst>
          </a:gradFill>
          <a:effectLst>
            <a:outerShdw blurRad="127000" sx="102000" sy="102000" algn="ctr" rotWithShape="0">
              <a:srgbClr val="000000">
                <a:alpha val="20000"/>
              </a:srgbClr>
            </a:outerShdw>
          </a:effectLst>
        </p:grpSpPr>
        <p:sp>
          <p:nvSpPr>
            <p:cNvPr id="85" name="同心圆 9"/>
            <p:cNvSpPr/>
            <p:nvPr/>
          </p:nvSpPr>
          <p:spPr>
            <a:xfrm>
              <a:off x="304800" y="673100"/>
              <a:ext cx="4000500" cy="4000500"/>
            </a:xfrm>
            <a:prstGeom prst="donut">
              <a:avLst>
                <a:gd name="adj" fmla="val 4879"/>
              </a:avLst>
            </a:prstGeom>
            <a:grpFill/>
            <a:ln>
              <a:noFill/>
            </a:ln>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86" name="椭圆 85"/>
            <p:cNvSpPr/>
            <p:nvPr/>
          </p:nvSpPr>
          <p:spPr>
            <a:xfrm>
              <a:off x="392114" y="760414"/>
              <a:ext cx="3825875" cy="3825875"/>
            </a:xfrm>
            <a:prstGeom prst="ellipse">
              <a:avLst/>
            </a:prstGeom>
            <a:grpFill/>
            <a:ln>
              <a:noFill/>
            </a:ln>
            <a:effectLst/>
          </p:spPr>
          <p:txBody>
            <a:bodyPr anchor="ctr"/>
            <a:lstStyle/>
            <a:p>
              <a:pPr algn="ctr" defTabSz="1219200"/>
              <a:r>
                <a:rPr lang="zh-CN" sz="2000" b="1" dirty="0">
                  <a:solidFill>
                    <a:schemeClr val="accent4">
                      <a:lumMod val="50000"/>
                    </a:schemeClr>
                  </a:solidFill>
                  <a:latin typeface="微软雅黑" panose="020B0503020204020204" charset="-122"/>
                  <a:ea typeface="微软雅黑" panose="020B0503020204020204" charset="-122"/>
                </a:rPr>
                <a:t>测试与持续集成</a:t>
              </a:r>
              <a:endParaRPr lang="en-US" altLang="zh-CN" sz="2000" b="1" dirty="0">
                <a:solidFill>
                  <a:schemeClr val="accent4">
                    <a:lumMod val="50000"/>
                  </a:schemeClr>
                </a:solidFill>
                <a:latin typeface="微软雅黑" panose="020B0503020204020204" charset="-122"/>
                <a:ea typeface="微软雅黑" panose="020B0503020204020204" charset="-122"/>
              </a:endParaRPr>
            </a:p>
            <a:p>
              <a:pPr algn="ctr" defTabSz="1219200"/>
              <a:r>
                <a:rPr lang="en-US" altLang="zh-CN" sz="2000" b="1" dirty="0">
                  <a:solidFill>
                    <a:schemeClr val="accent4">
                      <a:lumMod val="50000"/>
                    </a:schemeClr>
                  </a:solidFill>
                  <a:latin typeface="微软雅黑" panose="020B0503020204020204" charset="-122"/>
                  <a:ea typeface="微软雅黑" panose="020B0503020204020204" charset="-122"/>
                </a:rPr>
                <a:t>CI/CD</a:t>
              </a:r>
              <a:endParaRPr lang="zh-CN" sz="2000" b="1" dirty="0">
                <a:solidFill>
                  <a:schemeClr val="accent4">
                    <a:lumMod val="50000"/>
                  </a:schemeClr>
                </a:solidFill>
                <a:latin typeface="微软雅黑" panose="020B0503020204020204" charset="-122"/>
                <a:ea typeface="微软雅黑" panose="020B0503020204020204" charset="-122"/>
              </a:endParaRPr>
            </a:p>
          </p:txBody>
        </p:sp>
      </p:grpSp>
      <p:sp>
        <p:nvSpPr>
          <p:cNvPr id="88" name="左大括号 87"/>
          <p:cNvSpPr/>
          <p:nvPr/>
        </p:nvSpPr>
        <p:spPr>
          <a:xfrm>
            <a:off x="10494558" y="4770341"/>
            <a:ext cx="318428" cy="1054623"/>
          </a:xfrm>
          <a:prstGeom prst="leftBrace">
            <a:avLst/>
          </a:prstGeom>
          <a:noFill/>
          <a:ln w="38100" cap="flat" cmpd="sng">
            <a:solidFill>
              <a:schemeClr val="bg1">
                <a:lumMod val="65000"/>
              </a:schemeClr>
            </a:solidFill>
            <a:prstDash val="solid"/>
          </a:ln>
          <a:effectLst>
            <a:outerShdw blurRad="139700" dir="8100000" sx="98000" sy="98000" algn="tr" rotWithShape="0">
              <a:srgbClr val="000000">
                <a:alpha val="20000"/>
              </a:srgbClr>
            </a:outerShdw>
          </a:effectLst>
        </p:spPr>
        <p:txBody>
          <a:bodyPr anchor="ctr"/>
          <a:lstStyle/>
          <a:p>
            <a:pPr algn="ctr" defTabSz="1219200"/>
            <a:endParaRPr lang="zh-CN" sz="2400" kern="0">
              <a:solidFill>
                <a:srgbClr val="000000"/>
              </a:solidFill>
              <a:latin typeface="微软雅黑" panose="020B0503020204020204" charset="-122"/>
              <a:ea typeface="微软雅黑" panose="020B0503020204020204" charset="-122"/>
            </a:endParaRPr>
          </a:p>
        </p:txBody>
      </p:sp>
      <p:sp>
        <p:nvSpPr>
          <p:cNvPr id="89" name="椭圆 88"/>
          <p:cNvSpPr/>
          <p:nvPr/>
        </p:nvSpPr>
        <p:spPr>
          <a:xfrm>
            <a:off x="10950497" y="4404966"/>
            <a:ext cx="696007" cy="730749"/>
          </a:xfrm>
          <a:prstGeom prst="ellipse">
            <a:avLst/>
          </a:prstGeom>
          <a:solidFill>
            <a:schemeClr val="tx2">
              <a:lumMod val="60000"/>
              <a:lumOff val="4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chemeClr val="accent1">
                  <a:lumMod val="60000"/>
                  <a:lumOff val="40000"/>
                </a:schemeClr>
              </a:solidFill>
              <a:latin typeface="微软雅黑" panose="020B0503020204020204" charset="-122"/>
              <a:ea typeface="微软雅黑" panose="020B0503020204020204" charset="-122"/>
            </a:endParaRPr>
          </a:p>
        </p:txBody>
      </p:sp>
      <p:sp>
        <p:nvSpPr>
          <p:cNvPr id="90" name="TextBox 18"/>
          <p:cNvSpPr txBox="1"/>
          <p:nvPr/>
        </p:nvSpPr>
        <p:spPr>
          <a:xfrm>
            <a:off x="10886528" y="4484217"/>
            <a:ext cx="823381" cy="584775"/>
          </a:xfrm>
          <a:prstGeom prst="rect">
            <a:avLst/>
          </a:prstGeom>
          <a:noFill/>
        </p:spPr>
        <p:txBody>
          <a:bodyPr wrap="square">
            <a:spAutoFit/>
          </a:bodyPr>
          <a:lstStyle/>
          <a:p>
            <a:pPr algn="ctr" defTabSz="1219200"/>
            <a:r>
              <a:rPr lang="zh-CN" altLang="en-US" sz="1600" kern="0" dirty="0">
                <a:solidFill>
                  <a:srgbClr val="FFFFFF"/>
                </a:solidFill>
                <a:latin typeface="微软雅黑" panose="020B0503020204020204" charset="-122"/>
                <a:ea typeface="微软雅黑" panose="020B0503020204020204" charset="-122"/>
              </a:rPr>
              <a:t>会议</a:t>
            </a:r>
            <a:endParaRPr lang="en-US" altLang="zh-CN" sz="1600" kern="0" dirty="0">
              <a:solidFill>
                <a:srgbClr val="FFFFFF"/>
              </a:solidFill>
              <a:latin typeface="微软雅黑" panose="020B0503020204020204" charset="-122"/>
              <a:ea typeface="微软雅黑" panose="020B0503020204020204" charset="-122"/>
            </a:endParaRPr>
          </a:p>
          <a:p>
            <a:pPr algn="ctr" defTabSz="1219200"/>
            <a:r>
              <a:rPr lang="zh-CN" altLang="en-US" sz="1600" kern="0" dirty="0">
                <a:solidFill>
                  <a:srgbClr val="FFFFFF"/>
                </a:solidFill>
                <a:latin typeface="微软雅黑" panose="020B0503020204020204" charset="-122"/>
                <a:ea typeface="微软雅黑" panose="020B0503020204020204" charset="-122"/>
              </a:rPr>
              <a:t>记录</a:t>
            </a:r>
            <a:endParaRPr lang="zh-CN" sz="1600" kern="0" dirty="0">
              <a:solidFill>
                <a:srgbClr val="FFFFFF"/>
              </a:solidFill>
              <a:latin typeface="微软雅黑" panose="020B0503020204020204" charset="-122"/>
              <a:ea typeface="微软雅黑" panose="020B0503020204020204" charset="-122"/>
            </a:endParaRPr>
          </a:p>
        </p:txBody>
      </p:sp>
      <p:sp>
        <p:nvSpPr>
          <p:cNvPr id="91" name="椭圆 90"/>
          <p:cNvSpPr/>
          <p:nvPr/>
        </p:nvSpPr>
        <p:spPr>
          <a:xfrm>
            <a:off x="10950497" y="5344687"/>
            <a:ext cx="696007" cy="730749"/>
          </a:xfrm>
          <a:prstGeom prst="ellipse">
            <a:avLst/>
          </a:prstGeom>
          <a:solidFill>
            <a:schemeClr val="tx2">
              <a:lumMod val="60000"/>
              <a:lumOff val="40000"/>
            </a:schemeClr>
          </a:solidFill>
          <a:ln>
            <a:noFill/>
          </a:ln>
          <a:effectLst>
            <a:outerShdw blurRad="127000" sx="102000" sy="102000" algn="ctr" rotWithShape="0">
              <a:srgbClr val="000000">
                <a:alpha val="20000"/>
              </a:srgbClr>
            </a:outerShdw>
          </a:effectLst>
        </p:spPr>
        <p:txBody>
          <a:bodyPr anchor="ctr"/>
          <a:lstStyle/>
          <a:p>
            <a:pPr algn="ctr" defTabSz="1219200"/>
            <a:endParaRPr lang="zh-CN" sz="2400" kern="0">
              <a:solidFill>
                <a:srgbClr val="FFFFFF"/>
              </a:solidFill>
              <a:latin typeface="微软雅黑" panose="020B0503020204020204" charset="-122"/>
              <a:ea typeface="微软雅黑" panose="020B0503020204020204" charset="-122"/>
            </a:endParaRPr>
          </a:p>
        </p:txBody>
      </p:sp>
      <p:sp>
        <p:nvSpPr>
          <p:cNvPr id="92" name="TextBox 18"/>
          <p:cNvSpPr txBox="1"/>
          <p:nvPr/>
        </p:nvSpPr>
        <p:spPr>
          <a:xfrm>
            <a:off x="10905028" y="5417673"/>
            <a:ext cx="823381" cy="584775"/>
          </a:xfrm>
          <a:prstGeom prst="rect">
            <a:avLst/>
          </a:prstGeom>
          <a:noFill/>
        </p:spPr>
        <p:txBody>
          <a:bodyPr wrap="square">
            <a:spAutoFit/>
          </a:bodyPr>
          <a:lstStyle/>
          <a:p>
            <a:pPr algn="ctr" defTabSz="1219200"/>
            <a:r>
              <a:rPr lang="zh-CN" altLang="en-US" sz="1600" kern="0" dirty="0">
                <a:solidFill>
                  <a:srgbClr val="FFFFFF"/>
                </a:solidFill>
                <a:latin typeface="微软雅黑" panose="020B0503020204020204" charset="-122"/>
                <a:ea typeface="微软雅黑" panose="020B0503020204020204" charset="-122"/>
              </a:rPr>
              <a:t>接口</a:t>
            </a:r>
            <a:endParaRPr lang="en-US" altLang="zh-CN" sz="1600" kern="0" dirty="0">
              <a:solidFill>
                <a:srgbClr val="FFFFFF"/>
              </a:solidFill>
              <a:latin typeface="微软雅黑" panose="020B0503020204020204" charset="-122"/>
              <a:ea typeface="微软雅黑" panose="020B0503020204020204" charset="-122"/>
            </a:endParaRPr>
          </a:p>
          <a:p>
            <a:pPr algn="ctr" defTabSz="1219200"/>
            <a:r>
              <a:rPr lang="zh-CN" altLang="en-US" sz="1600" kern="0" dirty="0">
                <a:solidFill>
                  <a:srgbClr val="FFFFFF"/>
                </a:solidFill>
                <a:latin typeface="微软雅黑" panose="020B0503020204020204" charset="-122"/>
                <a:ea typeface="微软雅黑" panose="020B0503020204020204" charset="-122"/>
              </a:rPr>
              <a:t>文档</a:t>
            </a:r>
            <a:endParaRPr lang="zh-CN" sz="1600" kern="0" dirty="0">
              <a:solidFill>
                <a:srgbClr val="FFFFFF"/>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45596" y="1176083"/>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p:cNvSpPr txBox="1"/>
          <p:nvPr/>
        </p:nvSpPr>
        <p:spPr>
          <a:xfrm>
            <a:off x="1923262" y="3085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项目管理</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8" name="图片 7"/>
          <p:cNvPicPr>
            <a:picLocks noChangeAspect="1"/>
          </p:cNvPicPr>
          <p:nvPr/>
        </p:nvPicPr>
        <p:blipFill>
          <a:blip r:embed="rId2"/>
          <a:stretch>
            <a:fillRect/>
          </a:stretch>
        </p:blipFill>
        <p:spPr>
          <a:xfrm>
            <a:off x="337689" y="1038291"/>
            <a:ext cx="6432114" cy="3331485"/>
          </a:xfrm>
          <a:prstGeom prst="rect">
            <a:avLst/>
          </a:prstGeom>
        </p:spPr>
      </p:pic>
      <p:pic>
        <p:nvPicPr>
          <p:cNvPr id="71" name="图片 70"/>
          <p:cNvPicPr>
            <a:picLocks noChangeAspect="1"/>
          </p:cNvPicPr>
          <p:nvPr/>
        </p:nvPicPr>
        <p:blipFill>
          <a:blip r:embed="rId3"/>
          <a:srcRect r="61253" b="-3248"/>
          <a:stretch>
            <a:fillRect/>
          </a:stretch>
        </p:blipFill>
        <p:spPr>
          <a:xfrm>
            <a:off x="4863465" y="2901315"/>
            <a:ext cx="2690495" cy="3956685"/>
          </a:xfrm>
          <a:prstGeom prst="rect">
            <a:avLst/>
          </a:prstGeom>
        </p:spPr>
      </p:pic>
      <p:sp>
        <p:nvSpPr>
          <p:cNvPr id="72" name="文本框 71"/>
          <p:cNvSpPr txBox="1"/>
          <p:nvPr/>
        </p:nvSpPr>
        <p:spPr>
          <a:xfrm>
            <a:off x="718903" y="4484920"/>
            <a:ext cx="3364110" cy="874407"/>
          </a:xfrm>
          <a:prstGeom prst="rect">
            <a:avLst/>
          </a:prstGeom>
          <a:noFill/>
        </p:spPr>
        <p:txBody>
          <a:bodyPr wrap="square" rtlCol="0">
            <a:spAutoFit/>
          </a:bodyPr>
          <a:lstStyle/>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利用</a:t>
            </a:r>
            <a:r>
              <a:rPr lang="en-US" altLang="zh-CN" dirty="0">
                <a:solidFill>
                  <a:schemeClr val="bg1"/>
                </a:solidFill>
                <a:latin typeface="微软雅黑" panose="020B0503020204020204" charset="-122"/>
                <a:ea typeface="微软雅黑" panose="020B0503020204020204" charset="-122"/>
                <a:sym typeface="+mn-ea"/>
              </a:rPr>
              <a:t>CODING</a:t>
            </a:r>
            <a:r>
              <a:rPr lang="zh-CN" altLang="en-US" dirty="0">
                <a:solidFill>
                  <a:schemeClr val="bg1"/>
                </a:solidFill>
                <a:latin typeface="微软雅黑" panose="020B0503020204020204" charset="-122"/>
                <a:ea typeface="微软雅黑" panose="020B0503020204020204" charset="-122"/>
                <a:sym typeface="+mn-ea"/>
              </a:rPr>
              <a:t>平台的事项进行任务发布和管理</a:t>
            </a:r>
            <a:endParaRPr lang="en-US" altLang="zh-CN" dirty="0">
              <a:solidFill>
                <a:schemeClr val="bg1"/>
              </a:solidFill>
              <a:latin typeface="微软雅黑" panose="020B0503020204020204" charset="-122"/>
              <a:ea typeface="微软雅黑" panose="020B0503020204020204" charset="-122"/>
              <a:sym typeface="+mn-ea"/>
            </a:endParaRPr>
          </a:p>
        </p:txBody>
      </p:sp>
      <p:sp>
        <p:nvSpPr>
          <p:cNvPr id="73" name="文本框 72"/>
          <p:cNvSpPr txBox="1"/>
          <p:nvPr/>
        </p:nvSpPr>
        <p:spPr>
          <a:xfrm>
            <a:off x="7404569" y="1283693"/>
            <a:ext cx="3872200" cy="1337945"/>
          </a:xfrm>
          <a:prstGeom prst="rect">
            <a:avLst/>
          </a:prstGeom>
          <a:noFill/>
        </p:spPr>
        <p:txBody>
          <a:bodyPr wrap="square" rtlCol="0">
            <a:spAutoFit/>
          </a:bodyPr>
          <a:lstStyle/>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建立</a:t>
            </a:r>
            <a:r>
              <a:rPr lang="en-US" altLang="zh-CN" dirty="0">
                <a:solidFill>
                  <a:schemeClr val="bg1"/>
                </a:solidFill>
                <a:latin typeface="微软雅黑" panose="020B0503020204020204" charset="-122"/>
                <a:ea typeface="微软雅黑" panose="020B0503020204020204" charset="-122"/>
                <a:sym typeface="+mn-ea"/>
              </a:rPr>
              <a:t>doc</a:t>
            </a:r>
            <a:r>
              <a:rPr lang="zh-CN" altLang="en-US" dirty="0">
                <a:solidFill>
                  <a:schemeClr val="bg1"/>
                </a:solidFill>
                <a:latin typeface="微软雅黑" panose="020B0503020204020204" charset="-122"/>
                <a:ea typeface="微软雅黑" panose="020B0503020204020204" charset="-122"/>
                <a:sym typeface="+mn-ea"/>
              </a:rPr>
              <a:t>仓库管理过程文档，统一</a:t>
            </a:r>
            <a:r>
              <a:rPr lang="en-US" altLang="zh-CN" dirty="0">
                <a:solidFill>
                  <a:schemeClr val="bg1"/>
                </a:solidFill>
                <a:latin typeface="微软雅黑" panose="020B0503020204020204" charset="-122"/>
                <a:ea typeface="微软雅黑" panose="020B0503020204020204" charset="-122"/>
                <a:sym typeface="+mn-ea"/>
              </a:rPr>
              <a:t>API</a:t>
            </a:r>
            <a:r>
              <a:rPr lang="zh-CN" altLang="en-US" dirty="0">
                <a:solidFill>
                  <a:schemeClr val="bg1"/>
                </a:solidFill>
                <a:latin typeface="微软雅黑" panose="020B0503020204020204" charset="-122"/>
                <a:ea typeface="微软雅黑" panose="020B0503020204020204" charset="-122"/>
                <a:sym typeface="+mn-ea"/>
              </a:rPr>
              <a:t>文档</a:t>
            </a: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上传</a:t>
            </a:r>
            <a:r>
              <a:rPr lang="en-US" altLang="zh-CN" b="1" dirty="0">
                <a:solidFill>
                  <a:srgbClr val="FF0000"/>
                </a:solidFill>
                <a:latin typeface="微软雅黑" panose="020B0503020204020204" charset="-122"/>
                <a:ea typeface="微软雅黑" panose="020B0503020204020204" charset="-122"/>
                <a:sym typeface="+mn-ea"/>
              </a:rPr>
              <a:t>7</a:t>
            </a:r>
            <a:r>
              <a:rPr lang="zh-CN" altLang="en-US" b="1" dirty="0">
                <a:solidFill>
                  <a:srgbClr val="FF0000"/>
                </a:solidFill>
                <a:latin typeface="微软雅黑" panose="020B0503020204020204" charset="-122"/>
                <a:ea typeface="微软雅黑" panose="020B0503020204020204" charset="-122"/>
                <a:sym typeface="+mn-ea"/>
              </a:rPr>
              <a:t>次</a:t>
            </a:r>
            <a:r>
              <a:rPr lang="zh-CN" altLang="en-US" dirty="0">
                <a:solidFill>
                  <a:schemeClr val="bg1"/>
                </a:solidFill>
                <a:latin typeface="微软雅黑" panose="020B0503020204020204" charset="-122"/>
                <a:ea typeface="微软雅黑" panose="020B0503020204020204" charset="-122"/>
                <a:sym typeface="+mn-ea"/>
              </a:rPr>
              <a:t>会议记录</a:t>
            </a:r>
            <a:endParaRPr lang="en-US" altLang="zh-CN" dirty="0">
              <a:solidFill>
                <a:schemeClr val="bg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4"/>
          <a:stretch>
            <a:fillRect/>
          </a:stretch>
        </p:blipFill>
        <p:spPr>
          <a:xfrm>
            <a:off x="7553960" y="2901315"/>
            <a:ext cx="4518660" cy="35617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45596" y="1176083"/>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277153" y="-40196"/>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p:cNvSpPr txBox="1"/>
          <p:nvPr/>
        </p:nvSpPr>
        <p:spPr>
          <a:xfrm>
            <a:off x="1923262" y="308593"/>
            <a:ext cx="1442704"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黑体" panose="02010609060101010101" pitchFamily="49" charset="-122"/>
                <a:ea typeface="黑体" panose="02010609060101010101" pitchFamily="49" charset="-122"/>
                <a:cs typeface="阿里巴巴普惠体 Medium" panose="00020600040101010101" pitchFamily="18" charset="-122"/>
              </a:rPr>
              <a:t>小组</a:t>
            </a: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分工</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623" y="993702"/>
            <a:ext cx="6495420" cy="2453703"/>
          </a:xfrm>
          <a:prstGeom prst="rect">
            <a:avLst/>
          </a:prstGeom>
        </p:spPr>
      </p:pic>
      <p:sp>
        <p:nvSpPr>
          <p:cNvPr id="4" name="文本框 3"/>
          <p:cNvSpPr txBox="1"/>
          <p:nvPr/>
        </p:nvSpPr>
        <p:spPr>
          <a:xfrm>
            <a:off x="1604396" y="3487918"/>
            <a:ext cx="9034851" cy="3099631"/>
          </a:xfrm>
          <a:prstGeom prst="rect">
            <a:avLst/>
          </a:prstGeom>
          <a:noFill/>
        </p:spPr>
        <p:txBody>
          <a:bodyPr wrap="square" rtlCol="0">
            <a:spAutoFit/>
          </a:bodyPr>
          <a:lstStyle/>
          <a:p>
            <a:pPr>
              <a:lnSpc>
                <a:spcPct val="150000"/>
              </a:lnSpc>
              <a:spcBef>
                <a:spcPct val="0"/>
              </a:spcBef>
            </a:pPr>
            <a:r>
              <a:rPr lang="zh-CN" altLang="en-US" sz="2000" dirty="0">
                <a:solidFill>
                  <a:schemeClr val="bg1"/>
                </a:solidFill>
                <a:latin typeface="微软雅黑" panose="020B0503020204020204" charset="-122"/>
                <a:ea typeface="微软雅黑" panose="020B0503020204020204" charset="-122"/>
                <a:sym typeface="+mn-ea"/>
              </a:rPr>
              <a:t>小组分工</a:t>
            </a:r>
            <a:endParaRPr lang="en-US" altLang="zh-CN" sz="2000" dirty="0">
              <a:solidFill>
                <a:schemeClr val="bg1"/>
              </a:solidFill>
              <a:latin typeface="微软雅黑" panose="020B0503020204020204" charset="-122"/>
              <a:ea typeface="微软雅黑" panose="020B0503020204020204" charset="-122"/>
              <a:sym typeface="+mn-ea"/>
            </a:endParaRPr>
          </a:p>
          <a:p>
            <a:pPr marL="342900" indent="-342900">
              <a:lnSpc>
                <a:spcPct val="150000"/>
              </a:lnSpc>
              <a:spcBef>
                <a:spcPct val="0"/>
              </a:spcBef>
              <a:buFont typeface="Arial" panose="020B0604020202020204" pitchFamily="34" charset="0"/>
              <a:buChar char="•"/>
            </a:pPr>
            <a:r>
              <a:rPr lang="zh-CN" altLang="en-US" sz="2000" dirty="0">
                <a:solidFill>
                  <a:schemeClr val="bg1"/>
                </a:solidFill>
                <a:latin typeface="微软雅黑" panose="020B0503020204020204" charset="-122"/>
                <a:ea typeface="微软雅黑" panose="020B0503020204020204" charset="-122"/>
                <a:sym typeface="+mn-ea"/>
              </a:rPr>
              <a:t>前端</a:t>
            </a:r>
            <a:endParaRPr lang="en-US" altLang="zh-CN" sz="2000"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顾洋丞：登录注册页、结算页面、对战逻辑、个人信息页、整体页面优化</a:t>
            </a:r>
            <a:endParaRPr lang="en-US" altLang="zh-CN"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胡昌宇：主页、答题对战中页面、收藏夹页面、管理员页面</a:t>
            </a:r>
            <a:endParaRPr lang="en-US" altLang="zh-CN" dirty="0">
              <a:solidFill>
                <a:schemeClr val="bg1"/>
              </a:solidFill>
              <a:latin typeface="微软雅黑" panose="020B0503020204020204" charset="-122"/>
              <a:ea typeface="微软雅黑" panose="020B0503020204020204" charset="-122"/>
              <a:sym typeface="+mn-ea"/>
            </a:endParaRPr>
          </a:p>
          <a:p>
            <a:pPr marL="342900" indent="-342900">
              <a:lnSpc>
                <a:spcPct val="150000"/>
              </a:lnSpc>
              <a:spcBef>
                <a:spcPct val="0"/>
              </a:spcBef>
              <a:buFont typeface="Arial" panose="020B0604020202020204" pitchFamily="34" charset="0"/>
              <a:buChar char="•"/>
            </a:pPr>
            <a:r>
              <a:rPr lang="zh-CN" altLang="en-US" sz="2000" dirty="0">
                <a:solidFill>
                  <a:schemeClr val="bg1"/>
                </a:solidFill>
                <a:latin typeface="微软雅黑" panose="020B0503020204020204" charset="-122"/>
                <a:ea typeface="微软雅黑" panose="020B0503020204020204" charset="-122"/>
                <a:sym typeface="+mn-ea"/>
              </a:rPr>
              <a:t>后端</a:t>
            </a:r>
            <a:endParaRPr lang="en-US" altLang="zh-CN" sz="2000"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徐浩博：账户、资讯、收藏夹的后端与数据库、对战交互的后端、过程文档管理</a:t>
            </a:r>
            <a:endParaRPr lang="en-US" altLang="zh-CN" dirty="0">
              <a:solidFill>
                <a:schemeClr val="bg1"/>
              </a:solidFill>
              <a:latin typeface="微软雅黑" panose="020B0503020204020204" charset="-122"/>
              <a:ea typeface="微软雅黑" panose="020B0503020204020204" charset="-122"/>
              <a:sym typeface="+mn-ea"/>
            </a:endParaRPr>
          </a:p>
          <a:p>
            <a:pPr marL="742950" lvl="1" indent="-285750">
              <a:lnSpc>
                <a:spcPct val="150000"/>
              </a:lnSpc>
              <a:spcBef>
                <a:spcPct val="0"/>
              </a:spcBef>
              <a:buFont typeface="Wingdings" panose="05000000000000000000" pitchFamily="2" charset="2"/>
              <a:buChar char="ü"/>
            </a:pPr>
            <a:r>
              <a:rPr lang="zh-CN" altLang="en-US" dirty="0">
                <a:solidFill>
                  <a:schemeClr val="bg1"/>
                </a:solidFill>
                <a:latin typeface="微软雅黑" panose="020B0503020204020204" charset="-122"/>
                <a:ea typeface="微软雅黑" panose="020B0503020204020204" charset="-122"/>
                <a:sym typeface="+mn-ea"/>
              </a:rPr>
              <a:t>闵安娜：题目的后端和数据库、后端测试</a:t>
            </a:r>
            <a:endParaRPr lang="en-US" dirty="0">
              <a:solidFill>
                <a:schemeClr val="bg1"/>
              </a:solidFill>
            </a:endParaRPr>
          </a:p>
        </p:txBody>
      </p:sp>
      <p:sp>
        <p:nvSpPr>
          <p:cNvPr id="8" name="文本框 7"/>
          <p:cNvSpPr txBox="1"/>
          <p:nvPr/>
        </p:nvSpPr>
        <p:spPr>
          <a:xfrm>
            <a:off x="4763770" y="1148080"/>
            <a:ext cx="3587115" cy="695960"/>
          </a:xfrm>
          <a:prstGeom prst="rect">
            <a:avLst/>
          </a:prstGeom>
          <a:noFill/>
        </p:spPr>
        <p:txBody>
          <a:bodyPr wrap="square" rtlCol="0">
            <a:noAutofit/>
          </a:bodyPr>
          <a:lstStyle/>
          <a:p>
            <a:r>
              <a:rPr lang="zh-CN" altLang="en-US" sz="3200" b="1">
                <a:solidFill>
                  <a:schemeClr val="tx1"/>
                </a:solidFill>
                <a:latin typeface="方正粗黑宋简体" panose="02000000000000000000" charset="-122"/>
                <a:ea typeface="方正粗黑宋简体" panose="02000000000000000000" charset="-122"/>
                <a:cs typeface="方正粗黑宋简体" panose="02000000000000000000" charset="-122"/>
              </a:rPr>
              <a:t>一共</a:t>
            </a:r>
            <a:r>
              <a:rPr lang="en-US" altLang="zh-CN" sz="3200" b="1">
                <a:solidFill>
                  <a:srgbClr val="FF0000"/>
                </a:solidFill>
                <a:latin typeface="方正粗黑宋简体" panose="02000000000000000000" charset="-122"/>
                <a:ea typeface="方正粗黑宋简体" panose="02000000000000000000" charset="-122"/>
                <a:cs typeface="方正粗黑宋简体" panose="02000000000000000000" charset="-122"/>
              </a:rPr>
              <a:t>276</a:t>
            </a:r>
            <a:r>
              <a:rPr lang="zh-CN" altLang="en-US" sz="3200" b="1">
                <a:solidFill>
                  <a:srgbClr val="FF0000"/>
                </a:solidFill>
                <a:latin typeface="方正粗黑宋简体" panose="02000000000000000000" charset="-122"/>
                <a:ea typeface="方正粗黑宋简体" panose="02000000000000000000" charset="-122"/>
                <a:cs typeface="方正粗黑宋简体" panose="02000000000000000000" charset="-122"/>
              </a:rPr>
              <a:t>次</a:t>
            </a:r>
            <a:r>
              <a:rPr lang="zh-CN" altLang="en-US" sz="3200" b="1">
                <a:solidFill>
                  <a:schemeClr val="tx1"/>
                </a:solidFill>
                <a:latin typeface="方正粗黑宋简体" panose="02000000000000000000" charset="-122"/>
                <a:ea typeface="方正粗黑宋简体" panose="02000000000000000000" charset="-122"/>
                <a:cs typeface="方正粗黑宋简体" panose="02000000000000000000" charset="-122"/>
              </a:rPr>
              <a:t>提交</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26295" y="2712727"/>
            <a:ext cx="6608538" cy="7386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zh-CN" altLang="en-US" sz="4800" b="1" dirty="0">
                <a:solidFill>
                  <a:schemeClr val="bg1"/>
                </a:solidFill>
                <a:latin typeface="+mj-ea"/>
                <a:ea typeface="+mj-ea"/>
                <a:cs typeface="OPPOSans R" panose="00020600040101010101" pitchFamily="18" charset="-122"/>
              </a:rPr>
              <a:t>谢谢！</a:t>
            </a:r>
            <a:r>
              <a:rPr lang="zh-CN" altLang="en-US" sz="4800" b="1" dirty="0">
                <a:gradFill flip="none" rotWithShape="1">
                  <a:gsLst>
                    <a:gs pos="100000">
                      <a:schemeClr val="accent1"/>
                    </a:gs>
                    <a:gs pos="55000">
                      <a:schemeClr val="accent5"/>
                    </a:gs>
                  </a:gsLst>
                  <a:lin ang="10800000" scaled="1"/>
                  <a:tileRect/>
                </a:gradFill>
                <a:latin typeface="Adobe 黑体 Std R" panose="020B0400000000000000" pitchFamily="34" charset="-122"/>
                <a:ea typeface="Adobe 黑体 Std R" panose="020B0400000000000000" pitchFamily="34" charset="-122"/>
                <a:cs typeface="OPPOSans R" panose="00020600040101010101" pitchFamily="18" charset="-122"/>
              </a:rPr>
              <a:t>请您批评指正</a:t>
            </a:r>
          </a:p>
        </p:txBody>
      </p:sp>
      <p:sp>
        <p:nvSpPr>
          <p:cNvPr id="7" name="文本框 6"/>
          <p:cNvSpPr txBox="1"/>
          <p:nvPr/>
        </p:nvSpPr>
        <p:spPr>
          <a:xfrm>
            <a:off x="1389796" y="3497558"/>
            <a:ext cx="3306492" cy="215444"/>
          </a:xfrm>
          <a:prstGeom prst="rect">
            <a:avLst/>
          </a:prstGeom>
          <a:noFill/>
        </p:spPr>
        <p:txBody>
          <a:bodyPr wrap="square" lIns="0" tIns="0" rIns="0" bIns="0" rtlCol="0">
            <a:spAutoFit/>
          </a:bodyPr>
          <a:lstStyle/>
          <a:p>
            <a:pPr algn="dist"/>
            <a:r>
              <a:rPr lang="en-US" altLang="zh-CN" sz="1400" b="1" i="1" dirty="0">
                <a:gradFill>
                  <a:gsLst>
                    <a:gs pos="0">
                      <a:schemeClr val="accent1"/>
                    </a:gs>
                    <a:gs pos="48000">
                      <a:schemeClr val="accent1"/>
                    </a:gs>
                    <a:gs pos="100000">
                      <a:schemeClr val="accent5">
                        <a:alpha val="0"/>
                      </a:schemeClr>
                    </a:gs>
                  </a:gsLst>
                  <a:lin ang="5400000" scaled="1"/>
                </a:gradFill>
              </a:rPr>
              <a:t>THANKS FOR WATCHING</a:t>
            </a:r>
            <a:endParaRPr lang="zh-CN" altLang="en-US" sz="1400" b="1" i="1" dirty="0">
              <a:gradFill>
                <a:gsLst>
                  <a:gs pos="0">
                    <a:schemeClr val="accent1"/>
                  </a:gs>
                  <a:gs pos="48000">
                    <a:schemeClr val="accent1"/>
                  </a:gs>
                  <a:gs pos="100000">
                    <a:schemeClr val="accent5">
                      <a:alpha val="0"/>
                    </a:schemeClr>
                  </a:gs>
                </a:gsLst>
                <a:lin ang="5400000" scaled="1"/>
              </a:gradFill>
            </a:endParaRPr>
          </a:p>
        </p:txBody>
      </p:sp>
      <p:pic>
        <p:nvPicPr>
          <p:cNvPr id="2" name="图片 1"/>
          <p:cNvPicPr>
            <a:picLocks noChangeAspect="1"/>
          </p:cNvPicPr>
          <p:nvPr/>
        </p:nvPicPr>
        <p:blipFill>
          <a:blip r:embed="rId2"/>
          <a:stretch>
            <a:fillRect/>
          </a:stretch>
        </p:blipFill>
        <p:spPr>
          <a:xfrm>
            <a:off x="792895" y="410638"/>
            <a:ext cx="1143000" cy="390525"/>
          </a:xfrm>
          <a:prstGeom prst="rect">
            <a:avLst/>
          </a:prstGeom>
        </p:spPr>
      </p:pic>
      <p:sp>
        <p:nvSpPr>
          <p:cNvPr id="4" name="矩形: 剪去对角 3"/>
          <p:cNvSpPr/>
          <p:nvPr/>
        </p:nvSpPr>
        <p:spPr>
          <a:xfrm rot="10800000" flipV="1">
            <a:off x="3831814" y="4857364"/>
            <a:ext cx="2931952" cy="400109"/>
          </a:xfrm>
          <a:prstGeom prst="snip2DiagRect">
            <a:avLst>
              <a:gd name="adj1" fmla="val 0"/>
              <a:gd name="adj2" fmla="val 20029"/>
            </a:avLst>
          </a:prstGeom>
          <a:solidFill>
            <a:schemeClr val="tx1"/>
          </a:soli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5" name="矩形: 剪去对角 4"/>
          <p:cNvSpPr/>
          <p:nvPr/>
        </p:nvSpPr>
        <p:spPr>
          <a:xfrm rot="10800000" flipV="1">
            <a:off x="3831368" y="5387424"/>
            <a:ext cx="2931953" cy="400109"/>
          </a:xfrm>
          <a:prstGeom prst="snip2DiagRect">
            <a:avLst>
              <a:gd name="adj1" fmla="val 0"/>
              <a:gd name="adj2" fmla="val 20029"/>
            </a:avLst>
          </a:prstGeom>
          <a:gradFill flip="none" rotWithShape="1">
            <a:gsLst>
              <a:gs pos="0">
                <a:schemeClr val="accent1"/>
              </a:gs>
              <a:gs pos="100000">
                <a:schemeClr val="accent5"/>
              </a:gs>
            </a:gsLst>
            <a:lin ang="10800000" scaled="1"/>
            <a:tileRect/>
          </a:gradFill>
          <a:ln>
            <a:gradFill>
              <a:gsLst>
                <a:gs pos="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sz="1400" dirty="0">
              <a:latin typeface="+mj-ea"/>
              <a:ea typeface="+mj-ea"/>
            </a:endParaRPr>
          </a:p>
        </p:txBody>
      </p:sp>
      <p:sp>
        <p:nvSpPr>
          <p:cNvPr id="6" name="文本框 5"/>
          <p:cNvSpPr txBox="1"/>
          <p:nvPr/>
        </p:nvSpPr>
        <p:spPr>
          <a:xfrm>
            <a:off x="3743035" y="4903529"/>
            <a:ext cx="3109507" cy="307777"/>
          </a:xfrm>
          <a:prstGeom prst="rect">
            <a:avLst/>
          </a:prstGeom>
          <a:noFill/>
        </p:spPr>
        <p:txBody>
          <a:bodyPr wrap="square" rtlCol="0">
            <a:spAutoFit/>
          </a:bodyPr>
          <a:lstStyle/>
          <a:p>
            <a:r>
              <a:rPr lang="zh-CN" altLang="en-US" sz="1400" dirty="0">
                <a:solidFill>
                  <a:schemeClr val="accent2"/>
                </a:solidFill>
                <a:latin typeface="+mj-ea"/>
                <a:ea typeface="+mj-ea"/>
              </a:rPr>
              <a:t>    组   别：          </a:t>
            </a:r>
            <a:r>
              <a:rPr lang="en-US" altLang="zh-CN" sz="1400" dirty="0">
                <a:solidFill>
                  <a:schemeClr val="accent2"/>
                </a:solidFill>
                <a:latin typeface="+mj-ea"/>
                <a:ea typeface="+mj-ea"/>
              </a:rPr>
              <a:t>C 10 </a:t>
            </a:r>
            <a:r>
              <a:rPr lang="zh-CN" altLang="en-US" sz="1400" dirty="0">
                <a:solidFill>
                  <a:schemeClr val="accent2"/>
                </a:solidFill>
                <a:latin typeface="+mj-ea"/>
                <a:ea typeface="+mj-ea"/>
              </a:rPr>
              <a:t>组</a:t>
            </a:r>
          </a:p>
        </p:txBody>
      </p:sp>
      <p:sp>
        <p:nvSpPr>
          <p:cNvPr id="8" name="文本框 7"/>
          <p:cNvSpPr txBox="1"/>
          <p:nvPr/>
        </p:nvSpPr>
        <p:spPr>
          <a:xfrm>
            <a:off x="3960512" y="5433591"/>
            <a:ext cx="2618211" cy="307777"/>
          </a:xfrm>
          <a:prstGeom prst="rect">
            <a:avLst/>
          </a:prstGeom>
          <a:noFill/>
        </p:spPr>
        <p:txBody>
          <a:bodyPr wrap="square" rtlCol="0">
            <a:spAutoFit/>
          </a:bodyPr>
          <a:lstStyle/>
          <a:p>
            <a:r>
              <a:rPr lang="zh-CN" altLang="en-US" sz="1400" dirty="0">
                <a:solidFill>
                  <a:schemeClr val="accent2"/>
                </a:solidFill>
                <a:latin typeface="+mj-ea"/>
                <a:ea typeface="+mj-ea"/>
              </a:rPr>
              <a:t>日   期：     </a:t>
            </a:r>
            <a:r>
              <a:rPr lang="en-US" altLang="zh-CN" sz="1400" dirty="0">
                <a:solidFill>
                  <a:schemeClr val="accent2"/>
                </a:solidFill>
                <a:latin typeface="+mj-ea"/>
                <a:ea typeface="+mj-ea"/>
              </a:rPr>
              <a:t>2022.12.22</a:t>
            </a:r>
            <a:endParaRPr lang="zh-CN" altLang="en-US" sz="1400" dirty="0">
              <a:solidFill>
                <a:schemeClr val="accent2"/>
              </a:solidFill>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1667232" y="2762581"/>
            <a:ext cx="3491840" cy="43088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项目概述</a:t>
            </a:r>
          </a:p>
        </p:txBody>
      </p:sp>
      <p:grpSp>
        <p:nvGrpSpPr>
          <p:cNvPr id="7" name="组合 6"/>
          <p:cNvGrpSpPr/>
          <p:nvPr/>
        </p:nvGrpSpPr>
        <p:grpSpPr>
          <a:xfrm>
            <a:off x="1455431" y="2412390"/>
            <a:ext cx="3915443" cy="1131271"/>
            <a:chOff x="1430666" y="2149500"/>
            <a:chExt cx="3915443" cy="1131271"/>
          </a:xfrm>
        </p:grpSpPr>
        <p:grpSp>
          <p:nvGrpSpPr>
            <p:cNvPr id="2" name="组合 1"/>
            <p:cNvGrpSpPr/>
            <p:nvPr/>
          </p:nvGrpSpPr>
          <p:grpSpPr>
            <a:xfrm>
              <a:off x="1430666" y="2149500"/>
              <a:ext cx="3177336" cy="703642"/>
              <a:chOff x="1430666" y="2149500"/>
              <a:chExt cx="3177336" cy="703642"/>
            </a:xfrm>
          </p:grpSpPr>
          <p:cxnSp>
            <p:nvCxnSpPr>
              <p:cNvPr id="54" name="直接连接符 53"/>
              <p:cNvCxnSpPr/>
              <p:nvPr/>
            </p:nvCxnSpPr>
            <p:spPr>
              <a:xfrm flipH="1">
                <a:off x="1463323" y="2296018"/>
                <a:ext cx="125179" cy="557124"/>
              </a:xfrm>
              <a:prstGeom prst="line">
                <a:avLst/>
              </a:prstGeom>
              <a:ln w="22225" cap="rnd">
                <a:gradFill>
                  <a:gsLst>
                    <a:gs pos="0">
                      <a:schemeClr val="accent5"/>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1588502" y="2296018"/>
                <a:ext cx="3019500" cy="0"/>
              </a:xfrm>
              <a:prstGeom prst="line">
                <a:avLst/>
              </a:prstGeom>
              <a:ln w="22225" cap="rnd">
                <a:gradFill>
                  <a:gsLst>
                    <a:gs pos="0">
                      <a:schemeClr val="accent5"/>
                    </a:gs>
                    <a:gs pos="100000">
                      <a:schemeClr val="accent1">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150919" y="2583267"/>
              <a:ext cx="3195190" cy="697504"/>
              <a:chOff x="2150919" y="2758757"/>
              <a:chExt cx="3195190" cy="697504"/>
            </a:xfrm>
          </p:grpSpPr>
          <p:cxnSp>
            <p:nvCxnSpPr>
              <p:cNvPr id="30" name="直接连接符 29"/>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7464011" y="2412390"/>
            <a:ext cx="3915443" cy="1131271"/>
            <a:chOff x="1455431" y="2149500"/>
            <a:chExt cx="3915443" cy="1131271"/>
          </a:xfrm>
        </p:grpSpPr>
        <p:sp>
          <p:nvSpPr>
            <p:cNvPr id="73" name="文本框 72"/>
            <p:cNvSpPr txBox="1"/>
            <p:nvPr/>
          </p:nvSpPr>
          <p:spPr>
            <a:xfrm>
              <a:off x="1667232" y="2499691"/>
              <a:ext cx="3491840" cy="43088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项目架构</a:t>
              </a:r>
            </a:p>
          </p:txBody>
        </p:sp>
        <p:grpSp>
          <p:nvGrpSpPr>
            <p:cNvPr id="74" name="组合 73"/>
            <p:cNvGrpSpPr/>
            <p:nvPr/>
          </p:nvGrpSpPr>
          <p:grpSpPr>
            <a:xfrm>
              <a:off x="1455431" y="2149500"/>
              <a:ext cx="3915443" cy="1131271"/>
              <a:chOff x="1430666" y="2149500"/>
              <a:chExt cx="3915443" cy="1131271"/>
            </a:xfrm>
          </p:grpSpPr>
          <p:grpSp>
            <p:nvGrpSpPr>
              <p:cNvPr id="75" name="组合 74"/>
              <p:cNvGrpSpPr/>
              <p:nvPr/>
            </p:nvGrpSpPr>
            <p:grpSpPr>
              <a:xfrm>
                <a:off x="1430666" y="2149500"/>
                <a:ext cx="3177336" cy="703642"/>
                <a:chOff x="1430666" y="2149500"/>
                <a:chExt cx="3177336" cy="703642"/>
              </a:xfrm>
            </p:grpSpPr>
            <p:cxnSp>
              <p:nvCxnSpPr>
                <p:cNvPr id="81" name="直接连接符 80"/>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2150919" y="2583267"/>
                <a:ext cx="3195190" cy="697504"/>
                <a:chOff x="2150919" y="2758757"/>
                <a:chExt cx="3195190" cy="697504"/>
              </a:xfrm>
            </p:grpSpPr>
            <p:cxnSp>
              <p:nvCxnSpPr>
                <p:cNvPr id="77" name="直接连接符 76"/>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grpSp>
        <p:nvGrpSpPr>
          <p:cNvPr id="100" name="组合 99"/>
          <p:cNvGrpSpPr/>
          <p:nvPr/>
        </p:nvGrpSpPr>
        <p:grpSpPr>
          <a:xfrm>
            <a:off x="1488088" y="4870077"/>
            <a:ext cx="3915443" cy="1131271"/>
            <a:chOff x="1455431" y="2149500"/>
            <a:chExt cx="3915443" cy="1131271"/>
          </a:xfrm>
        </p:grpSpPr>
        <p:sp>
          <p:nvSpPr>
            <p:cNvPr id="101" name="文本框 100"/>
            <p:cNvSpPr txBox="1"/>
            <p:nvPr/>
          </p:nvSpPr>
          <p:spPr>
            <a:xfrm>
              <a:off x="1667232" y="2499691"/>
              <a:ext cx="3491840" cy="43088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系统演示与测试</a:t>
              </a:r>
            </a:p>
          </p:txBody>
        </p:sp>
        <p:grpSp>
          <p:nvGrpSpPr>
            <p:cNvPr id="102" name="组合 101"/>
            <p:cNvGrpSpPr/>
            <p:nvPr/>
          </p:nvGrpSpPr>
          <p:grpSpPr>
            <a:xfrm>
              <a:off x="1455431" y="2149500"/>
              <a:ext cx="3915443" cy="1131271"/>
              <a:chOff x="1430666" y="2149500"/>
              <a:chExt cx="3915443" cy="1131271"/>
            </a:xfrm>
          </p:grpSpPr>
          <p:grpSp>
            <p:nvGrpSpPr>
              <p:cNvPr id="103" name="组合 102"/>
              <p:cNvGrpSpPr/>
              <p:nvPr/>
            </p:nvGrpSpPr>
            <p:grpSpPr>
              <a:xfrm>
                <a:off x="1430666" y="2149500"/>
                <a:ext cx="3177336" cy="703642"/>
                <a:chOff x="1430666" y="2149500"/>
                <a:chExt cx="3177336" cy="703642"/>
              </a:xfrm>
            </p:grpSpPr>
            <p:cxnSp>
              <p:nvCxnSpPr>
                <p:cNvPr id="109" name="直接连接符 108"/>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2150919" y="2583267"/>
                <a:ext cx="3195190" cy="697504"/>
                <a:chOff x="2150919" y="2758757"/>
                <a:chExt cx="3195190" cy="697504"/>
              </a:xfrm>
            </p:grpSpPr>
            <p:cxnSp>
              <p:nvCxnSpPr>
                <p:cNvPr id="105" name="直接连接符 104"/>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sp>
        <p:nvSpPr>
          <p:cNvPr id="13" name="文本框 12"/>
          <p:cNvSpPr txBox="1"/>
          <p:nvPr/>
        </p:nvSpPr>
        <p:spPr>
          <a:xfrm>
            <a:off x="2472987" y="2188517"/>
            <a:ext cx="1880330" cy="400110"/>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ONE</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sp>
        <p:nvSpPr>
          <p:cNvPr id="113" name="文本框 112"/>
          <p:cNvSpPr txBox="1"/>
          <p:nvPr/>
        </p:nvSpPr>
        <p:spPr>
          <a:xfrm>
            <a:off x="8481567" y="2188517"/>
            <a:ext cx="1880330" cy="400110"/>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TWO</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sp>
        <p:nvSpPr>
          <p:cNvPr id="114" name="文本框 113"/>
          <p:cNvSpPr txBox="1"/>
          <p:nvPr/>
        </p:nvSpPr>
        <p:spPr>
          <a:xfrm>
            <a:off x="2333054" y="4633685"/>
            <a:ext cx="2225510" cy="332321"/>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THREE</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cxnSp>
        <p:nvCxnSpPr>
          <p:cNvPr id="178" name="直接连接符 177"/>
          <p:cNvCxnSpPr/>
          <p:nvPr/>
        </p:nvCxnSpPr>
        <p:spPr>
          <a:xfrm>
            <a:off x="2227264" y="5615927"/>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5200501" y="725237"/>
            <a:ext cx="2263510" cy="773366"/>
          </a:xfrm>
          <a:prstGeom prst="rect">
            <a:avLst/>
          </a:prstGeom>
        </p:spPr>
      </p:pic>
      <p:sp>
        <p:nvSpPr>
          <p:cNvPr id="5" name="文本框 4"/>
          <p:cNvSpPr txBox="1"/>
          <p:nvPr/>
        </p:nvSpPr>
        <p:spPr>
          <a:xfrm>
            <a:off x="5542002" y="788754"/>
            <a:ext cx="1244251" cy="646331"/>
          </a:xfrm>
          <a:prstGeom prst="rect">
            <a:avLst/>
          </a:prstGeom>
          <a:noFill/>
        </p:spPr>
        <p:txBody>
          <a:bodyPr wrap="none" rtlCol="0">
            <a:spAutoFit/>
          </a:bodyPr>
          <a:lstStyle/>
          <a:p>
            <a:r>
              <a:rPr lang="zh-CN" altLang="en-US" sz="3600">
                <a:solidFill>
                  <a:schemeClr val="bg2"/>
                </a:solidFill>
              </a:rPr>
              <a:t>目 录</a:t>
            </a:r>
            <a:endParaRPr lang="en-US" sz="3600" dirty="0">
              <a:solidFill>
                <a:schemeClr val="bg2"/>
              </a:solidFill>
            </a:endParaRPr>
          </a:p>
        </p:txBody>
      </p:sp>
      <p:grpSp>
        <p:nvGrpSpPr>
          <p:cNvPr id="3" name="组合 2"/>
          <p:cNvGrpSpPr/>
          <p:nvPr/>
        </p:nvGrpSpPr>
        <p:grpSpPr>
          <a:xfrm>
            <a:off x="7260425" y="4893662"/>
            <a:ext cx="3915443" cy="1131271"/>
            <a:chOff x="1455431" y="2149500"/>
            <a:chExt cx="3915443" cy="1131271"/>
          </a:xfrm>
        </p:grpSpPr>
        <p:sp>
          <p:nvSpPr>
            <p:cNvPr id="8" name="文本框 7"/>
            <p:cNvSpPr txBox="1"/>
            <p:nvPr/>
          </p:nvSpPr>
          <p:spPr>
            <a:xfrm>
              <a:off x="1667232" y="2499691"/>
              <a:ext cx="3491840" cy="43088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chemeClr val="bg1"/>
                  </a:solidFill>
                  <a:latin typeface="黑体" panose="02010609060101010101" pitchFamily="49" charset="-122"/>
                  <a:ea typeface="黑体" panose="02010609060101010101" pitchFamily="49" charset="-122"/>
                </a:rPr>
                <a:t>分工与项目管理</a:t>
              </a:r>
            </a:p>
          </p:txBody>
        </p:sp>
        <p:grpSp>
          <p:nvGrpSpPr>
            <p:cNvPr id="9" name="组合 8"/>
            <p:cNvGrpSpPr/>
            <p:nvPr/>
          </p:nvGrpSpPr>
          <p:grpSpPr>
            <a:xfrm>
              <a:off x="1455431" y="2149500"/>
              <a:ext cx="3915443" cy="1131271"/>
              <a:chOff x="1430666" y="2149500"/>
              <a:chExt cx="3915443" cy="1131271"/>
            </a:xfrm>
          </p:grpSpPr>
          <p:grpSp>
            <p:nvGrpSpPr>
              <p:cNvPr id="10" name="组合 9"/>
              <p:cNvGrpSpPr/>
              <p:nvPr/>
            </p:nvGrpSpPr>
            <p:grpSpPr>
              <a:xfrm>
                <a:off x="1430666" y="2149500"/>
                <a:ext cx="3177336" cy="703642"/>
                <a:chOff x="1430666" y="2149500"/>
                <a:chExt cx="3177336" cy="703642"/>
              </a:xfrm>
            </p:grpSpPr>
            <p:cxnSp>
              <p:nvCxnSpPr>
                <p:cNvPr id="17" name="直接连接符 16"/>
                <p:cNvCxnSpPr/>
                <p:nvPr/>
              </p:nvCxnSpPr>
              <p:spPr>
                <a:xfrm flipH="1">
                  <a:off x="1463323" y="229601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1588502" y="229601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703297" y="2385809"/>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30666" y="2149500"/>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2150919" y="2583267"/>
                <a:ext cx="3195190" cy="697504"/>
                <a:chOff x="2150919" y="2758757"/>
                <a:chExt cx="3195190" cy="697504"/>
              </a:xfrm>
            </p:grpSpPr>
            <p:cxnSp>
              <p:nvCxnSpPr>
                <p:cNvPr id="12" name="直接连接符 11"/>
                <p:cNvCxnSpPr/>
                <p:nvPr/>
              </p:nvCxnSpPr>
              <p:spPr>
                <a:xfrm flipV="1">
                  <a:off x="5170419" y="2758757"/>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50919" y="3315881"/>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2829270" y="3226090"/>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00848" y="3456261"/>
                  <a:ext cx="545261"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grpSp>
      <p:sp>
        <p:nvSpPr>
          <p:cNvPr id="21" name="文本框 20"/>
          <p:cNvSpPr txBox="1"/>
          <p:nvPr/>
        </p:nvSpPr>
        <p:spPr>
          <a:xfrm>
            <a:off x="8105391" y="4657270"/>
            <a:ext cx="2225510" cy="307777"/>
          </a:xfrm>
          <a:prstGeom prst="rect">
            <a:avLst/>
          </a:prstGeom>
          <a:noFill/>
        </p:spPr>
        <p:txBody>
          <a:bodyPr wrap="square" lIns="0" tIns="0" rIns="0" bIns="0" rtlCol="0">
            <a:spAutoFit/>
          </a:bodyPr>
          <a:lstStyle/>
          <a:p>
            <a:pPr algn="ctr"/>
            <a:r>
              <a:rPr lang="en-US" altLang="zh-CN" sz="2000" b="1" i="1" spc="300" dirty="0">
                <a:gradFill flip="none" rotWithShape="1">
                  <a:gsLst>
                    <a:gs pos="3933">
                      <a:schemeClr val="accent5"/>
                    </a:gs>
                    <a:gs pos="100000">
                      <a:schemeClr val="accent1"/>
                    </a:gs>
                  </a:gsLst>
                  <a:lin ang="5400000" scaled="1"/>
                  <a:tileRect/>
                </a:gradFill>
                <a:latin typeface="+mj-lt"/>
                <a:ea typeface="+mj-ea"/>
              </a:rPr>
              <a:t>PART FOUR</a:t>
            </a:r>
            <a:endParaRPr lang="zh-CN" altLang="en-US" sz="2000" b="1" i="1" spc="300" dirty="0">
              <a:gradFill flip="none" rotWithShape="1">
                <a:gsLst>
                  <a:gs pos="3933">
                    <a:schemeClr val="accent5"/>
                  </a:gs>
                  <a:gs pos="100000">
                    <a:schemeClr val="accent1"/>
                  </a:gs>
                </a:gsLst>
                <a:lin ang="5400000" scaled="1"/>
                <a:tileRect/>
              </a:gradFill>
              <a:latin typeface="+mj-lt"/>
              <a:ea typeface="+mj-ea"/>
            </a:endParaRPr>
          </a:p>
        </p:txBody>
      </p:sp>
      <p:cxnSp>
        <p:nvCxnSpPr>
          <p:cNvPr id="22" name="直接连接符 21"/>
          <p:cNvCxnSpPr/>
          <p:nvPr/>
        </p:nvCxnSpPr>
        <p:spPr>
          <a:xfrm>
            <a:off x="7999601" y="5639512"/>
            <a:ext cx="2226354" cy="0"/>
          </a:xfrm>
          <a:prstGeom prst="line">
            <a:avLst/>
          </a:prstGeom>
          <a:ln cmpd="sng">
            <a:gradFill>
              <a:gsLst>
                <a:gs pos="0">
                  <a:schemeClr val="accent5"/>
                </a:gs>
                <a:gs pos="100000">
                  <a:schemeClr val="accent5">
                    <a:alpha val="0"/>
                  </a:schemeClr>
                </a:gs>
              </a:gsLst>
              <a:lin ang="0" scaled="0"/>
            </a:gra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nvSpPr>
        <p:spPr>
          <a:xfrm>
            <a:off x="4074849" y="3176465"/>
            <a:ext cx="4012707" cy="850338"/>
          </a:xfrm>
          <a:prstGeom prst="rect">
            <a:avLst/>
          </a:prstGeom>
          <a:noFill/>
        </p:spPr>
        <p:txBody>
          <a:bodyPr wrap="square" lIns="0" tIns="0" rIns="0" bIns="0" rtlCol="0">
            <a:spAutoFit/>
          </a:bodyPr>
          <a:lstStyle/>
          <a:p>
            <a:pPr algn="dist"/>
            <a:r>
              <a:rPr lang="zh-CN" altLang="en-US" sz="5400" b="1" dirty="0">
                <a:solidFill>
                  <a:schemeClr val="accent2"/>
                </a:solidFill>
                <a:latin typeface="宋体" panose="02010600030101010101" pitchFamily="2" charset="-122"/>
                <a:ea typeface="宋体" panose="02010600030101010101" pitchFamily="2" charset="-122"/>
              </a:rPr>
              <a:t>项目概述</a:t>
            </a:r>
          </a:p>
        </p:txBody>
      </p:sp>
      <p:sp>
        <p:nvSpPr>
          <p:cNvPr id="103" name="文本框 102"/>
          <p:cNvSpPr txBox="1"/>
          <p:nvPr/>
        </p:nvSpPr>
        <p:spPr>
          <a:xfrm>
            <a:off x="4729766" y="4234649"/>
            <a:ext cx="2656455"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Introduction</a:t>
            </a:r>
            <a:endParaRPr lang="zh-CN" altLang="en-US" sz="1400" b="1" i="1" dirty="0">
              <a:gradFill>
                <a:gsLst>
                  <a:gs pos="0">
                    <a:schemeClr val="accent4"/>
                  </a:gs>
                  <a:gs pos="100000">
                    <a:schemeClr val="accent5"/>
                  </a:gs>
                </a:gsLst>
                <a:lin ang="5400000" scaled="1"/>
              </a:gradFill>
              <a:ea typeface="+mj-ea"/>
            </a:endParaRPr>
          </a:p>
        </p:txBody>
      </p:sp>
      <p:sp>
        <p:nvSpPr>
          <p:cNvPr id="33" name="文本框 32"/>
          <p:cNvSpPr txBox="1"/>
          <p:nvPr/>
        </p:nvSpPr>
        <p:spPr>
          <a:xfrm>
            <a:off x="4139417" y="1688148"/>
            <a:ext cx="3844523" cy="685128"/>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ONE</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34" name="组合 33"/>
          <p:cNvGrpSpPr/>
          <p:nvPr/>
        </p:nvGrpSpPr>
        <p:grpSpPr>
          <a:xfrm>
            <a:off x="3800961" y="1523565"/>
            <a:ext cx="4642549" cy="1022672"/>
            <a:chOff x="3415950" y="1331058"/>
            <a:chExt cx="4642549" cy="1022672"/>
          </a:xfrm>
        </p:grpSpPr>
        <p:grpSp>
          <p:nvGrpSpPr>
            <p:cNvPr id="35" name="组合 34"/>
            <p:cNvGrpSpPr/>
            <p:nvPr/>
          </p:nvGrpSpPr>
          <p:grpSpPr>
            <a:xfrm>
              <a:off x="3415950" y="1331058"/>
              <a:ext cx="3144679" cy="557124"/>
              <a:chOff x="3136415" y="1798498"/>
              <a:chExt cx="3144679" cy="557124"/>
            </a:xfrm>
          </p:grpSpPr>
          <p:cxnSp>
            <p:nvCxnSpPr>
              <p:cNvPr id="41" name="直接连接符 40"/>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4893971" y="1796606"/>
              <a:ext cx="3144679" cy="557124"/>
              <a:chOff x="7970214" y="2084972"/>
              <a:chExt cx="3144679" cy="557124"/>
            </a:xfrm>
          </p:grpSpPr>
          <p:cxnSp>
            <p:nvCxnSpPr>
              <p:cNvPr id="39" name="直接连接符 38"/>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p:nvPr/>
          </p:nvCxnSpPr>
          <p:spPr>
            <a:xfrm flipH="1">
              <a:off x="3415950" y="1475299"/>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129693" y="2205217"/>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2"/>
          <a:stretch>
            <a:fillRect/>
          </a:stretch>
        </p:blipFill>
        <p:spPr>
          <a:xfrm>
            <a:off x="774946" y="428394"/>
            <a:ext cx="1143000" cy="390525"/>
          </a:xfrm>
          <a:prstGeom prst="rect">
            <a:avLst/>
          </a:prstGeom>
        </p:spPr>
      </p:pic>
      <p:pic>
        <p:nvPicPr>
          <p:cNvPr id="2" name="图片 1"/>
          <p:cNvPicPr>
            <a:picLocks noChangeAspect="1"/>
          </p:cNvPicPr>
          <p:nvPr/>
        </p:nvPicPr>
        <p:blipFill>
          <a:blip r:embed="rId2"/>
          <a:stretch>
            <a:fillRect/>
          </a:stretch>
        </p:blipFill>
        <p:spPr>
          <a:xfrm>
            <a:off x="9772818" y="5856790"/>
            <a:ext cx="1987060" cy="6063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等腰三角形 221"/>
          <p:cNvSpPr/>
          <p:nvPr/>
        </p:nvSpPr>
        <p:spPr>
          <a:xfrm>
            <a:off x="1638535" y="5742560"/>
            <a:ext cx="180000" cy="178847"/>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28" name="等腰三角形 227"/>
          <p:cNvSpPr/>
          <p:nvPr/>
        </p:nvSpPr>
        <p:spPr>
          <a:xfrm flipH="1" flipV="1">
            <a:off x="10426132" y="1554749"/>
            <a:ext cx="180000" cy="178847"/>
          </a:xfrm>
          <a:prstGeom prst="triangle">
            <a:avLst>
              <a:gd name="adj" fmla="val 0"/>
            </a:avLst>
          </a:prstGeom>
          <a:solidFill>
            <a:schemeClr val="accent5"/>
          </a:solidFill>
          <a:ln>
            <a:noFill/>
          </a:ln>
          <a:effectLst>
            <a:outerShdw blurRad="215900" algn="ctr" rotWithShape="0">
              <a:schemeClr val="accent5">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文本框 10"/>
          <p:cNvSpPr txBox="1"/>
          <p:nvPr/>
        </p:nvSpPr>
        <p:spPr>
          <a:xfrm>
            <a:off x="1811632" y="1231398"/>
            <a:ext cx="8733083" cy="5013360"/>
          </a:xfrm>
          <a:prstGeom prst="rect">
            <a:avLst/>
          </a:prstGeom>
          <a:noFill/>
        </p:spPr>
        <p:txBody>
          <a:bodyPr wrap="square" rtlCol="0">
            <a:spAutoFit/>
          </a:bodyPr>
          <a:lstStyle/>
          <a:p>
            <a:pPr>
              <a:lnSpc>
                <a:spcPct val="150000"/>
              </a:lnSpc>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功能名称：</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信奥平台</a:t>
            </a: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功能内容：“</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信奥平台”是受</a:t>
            </a:r>
            <a:r>
              <a:rPr lang="en-US" altLang="zh-CN" dirty="0" err="1">
                <a:solidFill>
                  <a:schemeClr val="bg1"/>
                </a:solidFill>
                <a:latin typeface="宋体" panose="02010600030101010101" pitchFamily="2" charset="-122"/>
                <a:ea typeface="宋体" panose="02010600030101010101" pitchFamily="2" charset="-122"/>
              </a:rPr>
              <a:t>MarsOJ</a:t>
            </a:r>
            <a:r>
              <a:rPr lang="zh-CN" altLang="en-US" dirty="0">
                <a:solidFill>
                  <a:schemeClr val="bg1"/>
                </a:solidFill>
                <a:latin typeface="宋体" panose="02010600030101010101" pitchFamily="2" charset="-122"/>
                <a:ea typeface="宋体" panose="02010600030101010101" pitchFamily="2" charset="-122"/>
              </a:rPr>
              <a:t>信奥培训机构之托，开发的一款面向学生的，集资讯查询、答题</a:t>
            </a:r>
            <a:r>
              <a:rPr lang="en-US" altLang="zh-CN" dirty="0">
                <a:solidFill>
                  <a:schemeClr val="bg1"/>
                </a:solidFill>
                <a:latin typeface="宋体" panose="02010600030101010101" pitchFamily="2" charset="-122"/>
                <a:ea typeface="宋体" panose="02010600030101010101" pitchFamily="2" charset="-122"/>
              </a:rPr>
              <a:t>PK</a:t>
            </a:r>
            <a:r>
              <a:rPr lang="zh-CN" altLang="en-US" dirty="0">
                <a:solidFill>
                  <a:schemeClr val="bg1"/>
                </a:solidFill>
                <a:latin typeface="宋体" panose="02010600030101010101" pitchFamily="2" charset="-122"/>
                <a:ea typeface="宋体" panose="02010600030101010101" pitchFamily="2" charset="-122"/>
              </a:rPr>
              <a:t>、错题回顾为一体的</a:t>
            </a:r>
            <a:r>
              <a:rPr lang="en-US" altLang="zh-CN" dirty="0">
                <a:solidFill>
                  <a:schemeClr val="bg1"/>
                </a:solidFill>
                <a:latin typeface="宋体" panose="02010600030101010101" pitchFamily="2" charset="-122"/>
                <a:ea typeface="宋体" panose="02010600030101010101" pitchFamily="2" charset="-122"/>
              </a:rPr>
              <a:t>Web</a:t>
            </a:r>
            <a:r>
              <a:rPr lang="zh-CN" altLang="en-US" dirty="0">
                <a:solidFill>
                  <a:schemeClr val="bg1"/>
                </a:solidFill>
                <a:latin typeface="宋体" panose="02010600030101010101" pitchFamily="2" charset="-122"/>
                <a:ea typeface="宋体" panose="02010600030101010101" pitchFamily="2" charset="-122"/>
              </a:rPr>
              <a:t>在线学习平台。该平台还配有面向教师的后台管理服务功能。</a:t>
            </a: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功能目标</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zh-CN" dirty="0">
                <a:solidFill>
                  <a:schemeClr val="bg1"/>
                </a:solidFill>
                <a:latin typeface="宋体" panose="02010600030101010101" pitchFamily="2" charset="-122"/>
                <a:ea typeface="宋体" panose="02010600030101010101" pitchFamily="2" charset="-122"/>
              </a:rPr>
              <a:t>学生</a:t>
            </a:r>
            <a:r>
              <a:rPr lang="zh-CN" altLang="en-US" dirty="0">
                <a:solidFill>
                  <a:schemeClr val="bg1"/>
                </a:solidFill>
                <a:latin typeface="宋体" panose="02010600030101010101" pitchFamily="2" charset="-122"/>
                <a:ea typeface="宋体" panose="02010600030101010101" pitchFamily="2" charset="-122"/>
              </a:rPr>
              <a:t>能借助平台与同伴答题</a:t>
            </a:r>
            <a:r>
              <a:rPr lang="en-US" altLang="zh-CN" dirty="0">
                <a:solidFill>
                  <a:schemeClr val="bg1"/>
                </a:solidFill>
                <a:latin typeface="宋体" panose="02010600030101010101" pitchFamily="2" charset="-122"/>
                <a:ea typeface="宋体" panose="02010600030101010101" pitchFamily="2" charset="-122"/>
              </a:rPr>
              <a:t>PK</a:t>
            </a:r>
            <a:r>
              <a:rPr lang="zh-CN" altLang="en-US" dirty="0">
                <a:solidFill>
                  <a:schemeClr val="bg1"/>
                </a:solidFill>
                <a:latin typeface="宋体" panose="02010600030101010101" pitchFamily="2" charset="-122"/>
                <a:ea typeface="宋体" panose="02010600030101010101" pitchFamily="2" charset="-122"/>
              </a:rPr>
              <a:t>，并及时巩固复习错题</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教师能对资讯、题目进行管理，并查看学生答题记录跟踪学生学习情况</a:t>
            </a:r>
            <a:endParaRPr lang="en-US"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r>
              <a:rPr lang="zh-CN" altLang="en-US" dirty="0">
                <a:solidFill>
                  <a:schemeClr val="bg1"/>
                </a:solidFill>
                <a:latin typeface="宋体" panose="02010600030101010101" pitchFamily="2" charset="-122"/>
                <a:ea typeface="宋体" panose="02010600030101010101" pitchFamily="2" charset="-122"/>
              </a:rPr>
              <a:t>学生、家长能及时获知信息学竞赛的最新资讯动态</a:t>
            </a:r>
            <a:endParaRPr lang="zh-CN" altLang="zh-CN" dirty="0">
              <a:solidFill>
                <a:schemeClr val="bg1"/>
              </a:solidFill>
              <a:latin typeface="宋体" panose="02010600030101010101" pitchFamily="2" charset="-122"/>
              <a:ea typeface="宋体" panose="02010600030101010101" pitchFamily="2" charset="-122"/>
            </a:endParaRPr>
          </a:p>
          <a:p>
            <a:pPr marL="742950" lvl="1" indent="-285750">
              <a:lnSpc>
                <a:spcPct val="150000"/>
              </a:lnSpc>
              <a:buFont typeface="Wingdings" panose="05000000000000000000" pitchFamily="2" charset="2"/>
              <a:buChar char="ü"/>
            </a:pPr>
            <a:endParaRPr lang="en-US" altLang="zh-CN" dirty="0">
              <a:solidFill>
                <a:schemeClr val="bg1"/>
              </a:solidFill>
              <a:latin typeface="宋体" panose="02010600030101010101" pitchFamily="2" charset="-122"/>
              <a:ea typeface="宋体" panose="02010600030101010101" pitchFamily="2" charset="-122"/>
            </a:endParaRPr>
          </a:p>
        </p:txBody>
      </p:sp>
      <p:sp>
        <p:nvSpPr>
          <p:cNvPr id="14" name="矩形 13"/>
          <p:cNvSpPr/>
          <p:nvPr/>
        </p:nvSpPr>
        <p:spPr>
          <a:xfrm>
            <a:off x="1640382" y="1554749"/>
            <a:ext cx="8965750" cy="436665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3" name="图片 2"/>
          <p:cNvPicPr>
            <a:picLocks noChangeAspect="1"/>
          </p:cNvPicPr>
          <p:nvPr/>
        </p:nvPicPr>
        <p:blipFill>
          <a:blip r:embed="rId3"/>
          <a:stretch>
            <a:fillRect/>
          </a:stretch>
        </p:blipFill>
        <p:spPr>
          <a:xfrm>
            <a:off x="944550" y="146638"/>
            <a:ext cx="3377477" cy="1216294"/>
          </a:xfrm>
          <a:prstGeom prst="rect">
            <a:avLst/>
          </a:prstGeom>
        </p:spPr>
      </p:pic>
      <p:sp>
        <p:nvSpPr>
          <p:cNvPr id="4" name="文本框 3"/>
          <p:cNvSpPr txBox="1"/>
          <p:nvPr/>
        </p:nvSpPr>
        <p:spPr>
          <a:xfrm>
            <a:off x="1563390" y="422893"/>
            <a:ext cx="2162451"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功能整体介绍</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350" y="853780"/>
            <a:ext cx="3844100" cy="21356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44550" y="146638"/>
            <a:ext cx="3377477" cy="1216294"/>
          </a:xfrm>
          <a:prstGeom prst="rect">
            <a:avLst/>
          </a:prstGeom>
        </p:spPr>
      </p:pic>
      <p:sp>
        <p:nvSpPr>
          <p:cNvPr id="4" name="文本框 3"/>
          <p:cNvSpPr txBox="1"/>
          <p:nvPr/>
        </p:nvSpPr>
        <p:spPr>
          <a:xfrm>
            <a:off x="1923262" y="422893"/>
            <a:ext cx="1442703"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需求汇总</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307500"/>
            <a:ext cx="10058400" cy="28289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44550" y="146638"/>
            <a:ext cx="3377477" cy="1216294"/>
          </a:xfrm>
          <a:prstGeom prst="rect">
            <a:avLst/>
          </a:prstGeom>
        </p:spPr>
      </p:pic>
      <p:sp>
        <p:nvSpPr>
          <p:cNvPr id="4" name="文本框 3"/>
          <p:cNvSpPr txBox="1"/>
          <p:nvPr/>
        </p:nvSpPr>
        <p:spPr>
          <a:xfrm>
            <a:off x="1923262" y="422893"/>
            <a:ext cx="1442704"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开发目标</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262" y="2041864"/>
            <a:ext cx="8592394" cy="31159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44550" y="146638"/>
            <a:ext cx="3377477" cy="1216294"/>
          </a:xfrm>
          <a:prstGeom prst="rect">
            <a:avLst/>
          </a:prstGeom>
        </p:spPr>
      </p:pic>
      <p:sp>
        <p:nvSpPr>
          <p:cNvPr id="4" name="文本框 3"/>
          <p:cNvSpPr txBox="1"/>
          <p:nvPr/>
        </p:nvSpPr>
        <p:spPr>
          <a:xfrm>
            <a:off x="1562586" y="422893"/>
            <a:ext cx="2164055"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rPr>
              <a:t>实际完成情况</a:t>
            </a:r>
            <a:endParaRPr kumimoji="0" lang="en-US" altLang="zh-CN"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72" y="2299317"/>
            <a:ext cx="11074455" cy="29651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39417" y="1688148"/>
            <a:ext cx="3965636" cy="685128"/>
          </a:xfrm>
          <a:prstGeom prst="rect">
            <a:avLst/>
          </a:prstGeom>
          <a:noFill/>
        </p:spPr>
        <p:txBody>
          <a:bodyPr wrap="square" lIns="0" tIns="0" rIns="0" bIns="0" rtlCol="0">
            <a:spAutoFit/>
          </a:bodyPr>
          <a:lstStyle/>
          <a:p>
            <a:pPr algn="dist"/>
            <a:r>
              <a:rPr lang="en-US" altLang="zh-CN" sz="4800" i="1" dirty="0">
                <a:gradFill>
                  <a:gsLst>
                    <a:gs pos="0">
                      <a:schemeClr val="accent4"/>
                    </a:gs>
                    <a:gs pos="46000">
                      <a:schemeClr val="accent5"/>
                    </a:gs>
                    <a:gs pos="83000">
                      <a:schemeClr val="accent1">
                        <a:alpha val="0"/>
                      </a:schemeClr>
                    </a:gs>
                  </a:gsLst>
                  <a:lin ang="5400000" scaled="1"/>
                </a:gradFill>
                <a:latin typeface="+mj-lt"/>
              </a:rPr>
              <a:t>PART  TWO</a:t>
            </a:r>
            <a:endParaRPr lang="zh-CN" altLang="en-US" sz="4800" i="1" dirty="0">
              <a:gradFill>
                <a:gsLst>
                  <a:gs pos="0">
                    <a:schemeClr val="accent4"/>
                  </a:gs>
                  <a:gs pos="46000">
                    <a:schemeClr val="accent5"/>
                  </a:gs>
                  <a:gs pos="83000">
                    <a:schemeClr val="accent1">
                      <a:alpha val="0"/>
                    </a:schemeClr>
                  </a:gs>
                </a:gsLst>
                <a:lin ang="5400000" scaled="1"/>
              </a:gradFill>
              <a:latin typeface="+mj-lt"/>
            </a:endParaRPr>
          </a:p>
        </p:txBody>
      </p:sp>
      <p:grpSp>
        <p:nvGrpSpPr>
          <p:cNvPr id="21" name="组合 20"/>
          <p:cNvGrpSpPr/>
          <p:nvPr/>
        </p:nvGrpSpPr>
        <p:grpSpPr>
          <a:xfrm>
            <a:off x="3800961" y="1523565"/>
            <a:ext cx="4642549" cy="1022672"/>
            <a:chOff x="3415950" y="1331058"/>
            <a:chExt cx="4642549" cy="1022672"/>
          </a:xfrm>
        </p:grpSpPr>
        <p:grpSp>
          <p:nvGrpSpPr>
            <p:cNvPr id="13" name="组合 12"/>
            <p:cNvGrpSpPr/>
            <p:nvPr/>
          </p:nvGrpSpPr>
          <p:grpSpPr>
            <a:xfrm>
              <a:off x="3415950" y="1331058"/>
              <a:ext cx="3144679" cy="557124"/>
              <a:chOff x="3136415" y="1798498"/>
              <a:chExt cx="3144679" cy="557124"/>
            </a:xfrm>
          </p:grpSpPr>
          <p:cxnSp>
            <p:nvCxnSpPr>
              <p:cNvPr id="76" name="直接连接符 75"/>
              <p:cNvCxnSpPr/>
              <p:nvPr/>
            </p:nvCxnSpPr>
            <p:spPr>
              <a:xfrm flipH="1">
                <a:off x="3136415" y="1798498"/>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261594" y="1798498"/>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4893971" y="1796606"/>
              <a:ext cx="3144679" cy="557124"/>
              <a:chOff x="7970214" y="2084972"/>
              <a:chExt cx="3144679" cy="557124"/>
            </a:xfrm>
          </p:grpSpPr>
          <p:cxnSp>
            <p:nvCxnSpPr>
              <p:cNvPr id="67" name="直接连接符 66"/>
              <p:cNvCxnSpPr/>
              <p:nvPr/>
            </p:nvCxnSpPr>
            <p:spPr>
              <a:xfrm flipV="1">
                <a:off x="10989714" y="2084972"/>
                <a:ext cx="125179" cy="557124"/>
              </a:xfrm>
              <a:prstGeom prst="line">
                <a:avLst/>
              </a:prstGeom>
              <a:ln w="22225" cap="rnd">
                <a:gradFill>
                  <a:gsLst>
                    <a:gs pos="0">
                      <a:schemeClr val="accent5"/>
                    </a:gs>
                    <a:gs pos="100000">
                      <a:schemeClr val="accent5">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7970214" y="2642096"/>
                <a:ext cx="3019500" cy="0"/>
              </a:xfrm>
              <a:prstGeom prst="line">
                <a:avLst/>
              </a:prstGeom>
              <a:ln w="22225" cap="rnd">
                <a:gradFill>
                  <a:gsLst>
                    <a:gs pos="0">
                      <a:schemeClr val="accent5"/>
                    </a:gs>
                    <a:gs pos="100000">
                      <a:schemeClr val="accent5">
                        <a:alpha val="0"/>
                      </a:schemeClr>
                    </a:gs>
                  </a:gsLst>
                  <a:lin ang="10800000" scaled="0"/>
                </a:gra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flipH="1">
              <a:off x="3415950" y="1475299"/>
              <a:ext cx="928806" cy="0"/>
            </a:xfrm>
            <a:prstGeom prst="line">
              <a:avLst/>
            </a:prstGeom>
            <a:ln w="12700">
              <a:gradFill>
                <a:gsLst>
                  <a:gs pos="0">
                    <a:schemeClr val="accent5"/>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7129693" y="2205217"/>
              <a:ext cx="928806" cy="0"/>
            </a:xfrm>
            <a:prstGeom prst="line">
              <a:avLst/>
            </a:prstGeom>
            <a:ln w="12700">
              <a:gradFill flip="none" rotWithShape="1">
                <a:gsLst>
                  <a:gs pos="0">
                    <a:schemeClr val="accent5"/>
                  </a:gs>
                  <a:gs pos="83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4634144" y="4190260"/>
            <a:ext cx="2689934" cy="215444"/>
          </a:xfrm>
          <a:prstGeom prst="rect">
            <a:avLst/>
          </a:prstGeom>
          <a:noFill/>
        </p:spPr>
        <p:txBody>
          <a:bodyPr wrap="square" lIns="0" tIns="0" rIns="0" bIns="0" rtlCol="0">
            <a:spAutoFit/>
          </a:bodyPr>
          <a:lstStyle/>
          <a:p>
            <a:pPr algn="dist"/>
            <a:r>
              <a:rPr lang="en-US" altLang="zh-CN" sz="1400" b="1" i="1" dirty="0">
                <a:gradFill>
                  <a:gsLst>
                    <a:gs pos="0">
                      <a:schemeClr val="accent4"/>
                    </a:gs>
                    <a:gs pos="100000">
                      <a:schemeClr val="accent5"/>
                    </a:gs>
                  </a:gsLst>
                  <a:lin ang="5400000" scaled="1"/>
                </a:gradFill>
                <a:ea typeface="+mj-ea"/>
              </a:rPr>
              <a:t>Framework</a:t>
            </a:r>
            <a:endParaRPr lang="zh-CN" altLang="en-US" sz="1400" b="1" i="1" dirty="0">
              <a:gradFill>
                <a:gsLst>
                  <a:gs pos="0">
                    <a:schemeClr val="accent4"/>
                  </a:gs>
                  <a:gs pos="100000">
                    <a:schemeClr val="accent5"/>
                  </a:gs>
                </a:gsLst>
                <a:lin ang="5400000" scaled="1"/>
              </a:gradFill>
              <a:ea typeface="+mj-ea"/>
            </a:endParaRPr>
          </a:p>
        </p:txBody>
      </p:sp>
      <p:pic>
        <p:nvPicPr>
          <p:cNvPr id="2" name="图片 1"/>
          <p:cNvPicPr>
            <a:picLocks noChangeAspect="1"/>
          </p:cNvPicPr>
          <p:nvPr/>
        </p:nvPicPr>
        <p:blipFill>
          <a:blip r:embed="rId2"/>
          <a:stretch>
            <a:fillRect/>
          </a:stretch>
        </p:blipFill>
        <p:spPr>
          <a:xfrm>
            <a:off x="792895" y="410638"/>
            <a:ext cx="1143000" cy="390525"/>
          </a:xfrm>
          <a:prstGeom prst="rect">
            <a:avLst/>
          </a:prstGeom>
        </p:spPr>
      </p:pic>
      <p:pic>
        <p:nvPicPr>
          <p:cNvPr id="3" name="图片 2"/>
          <p:cNvPicPr>
            <a:picLocks noChangeAspect="1"/>
          </p:cNvPicPr>
          <p:nvPr/>
        </p:nvPicPr>
        <p:blipFill>
          <a:blip r:embed="rId2"/>
          <a:stretch>
            <a:fillRect/>
          </a:stretch>
        </p:blipFill>
        <p:spPr>
          <a:xfrm>
            <a:off x="9772818" y="5856790"/>
            <a:ext cx="1987060" cy="606321"/>
          </a:xfrm>
          <a:prstGeom prst="rect">
            <a:avLst/>
          </a:prstGeom>
        </p:spPr>
      </p:pic>
      <p:sp>
        <p:nvSpPr>
          <p:cNvPr id="4" name="文本框 3"/>
          <p:cNvSpPr txBox="1"/>
          <p:nvPr/>
        </p:nvSpPr>
        <p:spPr>
          <a:xfrm>
            <a:off x="4074849" y="3176465"/>
            <a:ext cx="4012707" cy="850338"/>
          </a:xfrm>
          <a:prstGeom prst="rect">
            <a:avLst/>
          </a:prstGeom>
          <a:noFill/>
        </p:spPr>
        <p:txBody>
          <a:bodyPr wrap="square" lIns="0" tIns="0" rIns="0" bIns="0" rtlCol="0">
            <a:spAutoFit/>
          </a:bodyPr>
          <a:lstStyle/>
          <a:p>
            <a:pPr algn="dist"/>
            <a:r>
              <a:rPr lang="zh-CN" altLang="en-US" sz="5400" b="1" dirty="0">
                <a:solidFill>
                  <a:schemeClr val="accent2"/>
                </a:solidFill>
                <a:latin typeface="宋体" panose="02010600030101010101" pitchFamily="2" charset="-122"/>
                <a:ea typeface="宋体" panose="02010600030101010101" pitchFamily="2" charset="-122"/>
              </a:rPr>
              <a:t>项目架构</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66049" y="1409108"/>
            <a:ext cx="10535380" cy="4624382"/>
            <a:chOff x="830984" y="1551538"/>
            <a:chExt cx="10535380" cy="4624382"/>
          </a:xfrm>
        </p:grpSpPr>
        <p:grpSp>
          <p:nvGrpSpPr>
            <p:cNvPr id="17" name="组合 16"/>
            <p:cNvGrpSpPr/>
            <p:nvPr/>
          </p:nvGrpSpPr>
          <p:grpSpPr>
            <a:xfrm>
              <a:off x="830984" y="1551538"/>
              <a:ext cx="5268445" cy="4624382"/>
              <a:chOff x="-18081" y="-53088"/>
              <a:chExt cx="12098773" cy="6937289"/>
            </a:xfrm>
          </p:grpSpPr>
          <p:cxnSp>
            <p:nvCxnSpPr>
              <p:cNvPr id="45" name="直接连接符 44"/>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8081" y="-53088"/>
                <a:ext cx="12098773" cy="6937289"/>
                <a:chOff x="-18081" y="-53088"/>
                <a:chExt cx="12098773" cy="6937289"/>
              </a:xfrm>
            </p:grpSpPr>
            <p:cxnSp>
              <p:nvCxnSpPr>
                <p:cNvPr id="47" name="直接连接符 46"/>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 name="组合 17"/>
            <p:cNvGrpSpPr/>
            <p:nvPr/>
          </p:nvGrpSpPr>
          <p:grpSpPr>
            <a:xfrm>
              <a:off x="6097919" y="1551538"/>
              <a:ext cx="5268445" cy="4624382"/>
              <a:chOff x="-18081" y="-53088"/>
              <a:chExt cx="12098773" cy="6937289"/>
            </a:xfrm>
          </p:grpSpPr>
          <p:cxnSp>
            <p:nvCxnSpPr>
              <p:cNvPr id="19" name="直接连接符 18"/>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18081" y="-53088"/>
                <a:ext cx="12098773" cy="6937289"/>
                <a:chOff x="-18081" y="-53088"/>
                <a:chExt cx="12098773" cy="4642082"/>
              </a:xfrm>
            </p:grpSpPr>
            <p:cxnSp>
              <p:nvCxnSpPr>
                <p:cNvPr id="21" name="直接连接符 20"/>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23" name="组合 222"/>
          <p:cNvGrpSpPr/>
          <p:nvPr/>
        </p:nvGrpSpPr>
        <p:grpSpPr>
          <a:xfrm>
            <a:off x="830984" y="1424538"/>
            <a:ext cx="10535380" cy="4624382"/>
            <a:chOff x="830984" y="1551538"/>
            <a:chExt cx="10535380" cy="4624382"/>
          </a:xfrm>
        </p:grpSpPr>
        <p:grpSp>
          <p:nvGrpSpPr>
            <p:cNvPr id="169" name="组合 168"/>
            <p:cNvGrpSpPr/>
            <p:nvPr/>
          </p:nvGrpSpPr>
          <p:grpSpPr>
            <a:xfrm>
              <a:off x="830984" y="1551538"/>
              <a:ext cx="5268445" cy="4624382"/>
              <a:chOff x="-18081" y="-53088"/>
              <a:chExt cx="12098773" cy="6937289"/>
            </a:xfrm>
          </p:grpSpPr>
          <p:cxnSp>
            <p:nvCxnSpPr>
              <p:cNvPr id="197" name="直接连接符 196"/>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18081" y="-53088"/>
                <a:ext cx="12098773" cy="6937289"/>
                <a:chOff x="-18081" y="-53088"/>
                <a:chExt cx="12098773" cy="6937289"/>
              </a:xfrm>
            </p:grpSpPr>
            <p:cxnSp>
              <p:nvCxnSpPr>
                <p:cNvPr id="199" name="直接连接符 198"/>
                <p:cNvCxnSpPr/>
                <p:nvPr/>
              </p:nvCxnSpPr>
              <p:spPr>
                <a:xfrm>
                  <a:off x="-15308" y="71522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15308" y="148354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5308" y="225185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15308" y="302016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15308" y="3788482"/>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15308" y="4556796"/>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15308" y="5325110"/>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5308" y="6093424"/>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4429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70666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256903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431403"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4293774"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5156145"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6018516"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6880887"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7743258"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8605629"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a:off x="9468000"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1033037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a:off x="1119274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8081"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5308" y="6861739"/>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15308" y="-53088"/>
                  <a:ext cx="12096000"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0" name="组合 169"/>
            <p:cNvGrpSpPr/>
            <p:nvPr/>
          </p:nvGrpSpPr>
          <p:grpSpPr>
            <a:xfrm>
              <a:off x="6097919" y="1551538"/>
              <a:ext cx="5268445" cy="4624382"/>
              <a:chOff x="-18081" y="-53088"/>
              <a:chExt cx="12098773" cy="6937289"/>
            </a:xfrm>
          </p:grpSpPr>
          <p:cxnSp>
            <p:nvCxnSpPr>
              <p:cNvPr id="171" name="直接连接符 170"/>
              <p:cNvCxnSpPr/>
              <p:nvPr/>
            </p:nvCxnSpPr>
            <p:spPr>
              <a:xfrm>
                <a:off x="12055112" y="-26373"/>
                <a:ext cx="0" cy="6910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18081" y="-53088"/>
                <a:ext cx="12098773" cy="6937289"/>
                <a:chOff x="-18081" y="-53088"/>
                <a:chExt cx="12098773" cy="4642082"/>
              </a:xfrm>
            </p:grpSpPr>
            <p:cxnSp>
              <p:nvCxnSpPr>
                <p:cNvPr id="173" name="直接连接符 172"/>
                <p:cNvCxnSpPr/>
                <p:nvPr/>
              </p:nvCxnSpPr>
              <p:spPr>
                <a:xfrm>
                  <a:off x="-15307" y="47676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5307" y="988925"/>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15307" y="150108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15307" y="201323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5307" y="252539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15307" y="303755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5307" y="3549707"/>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15307" y="4061864"/>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4429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170666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256903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343140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429377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56144"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6018515"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6880887"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7743258"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8605629"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9468000"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0330372"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11192743"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18081" y="-17580"/>
                  <a:ext cx="0" cy="4606574"/>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15307" y="4574021"/>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15307" y="-53088"/>
                  <a:ext cx="12095999" cy="0"/>
                </a:xfrm>
                <a:prstGeom prst="line">
                  <a:avLst/>
                </a:prstGeom>
                <a:ln>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63" name="组合 162"/>
          <p:cNvGrpSpPr/>
          <p:nvPr/>
        </p:nvGrpSpPr>
        <p:grpSpPr>
          <a:xfrm flipV="1">
            <a:off x="559278" y="6043128"/>
            <a:ext cx="281517" cy="281517"/>
            <a:chOff x="689649" y="517897"/>
            <a:chExt cx="281517" cy="281517"/>
          </a:xfrm>
        </p:grpSpPr>
        <p:sp>
          <p:nvSpPr>
            <p:cNvPr id="167" name="矩形 166"/>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8" name="矩形 167"/>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64" name="组合 163"/>
          <p:cNvGrpSpPr/>
          <p:nvPr/>
        </p:nvGrpSpPr>
        <p:grpSpPr>
          <a:xfrm flipH="1">
            <a:off x="11319182" y="3342226"/>
            <a:ext cx="281517" cy="281517"/>
            <a:chOff x="689649" y="517897"/>
            <a:chExt cx="281517" cy="281517"/>
          </a:xfrm>
        </p:grpSpPr>
        <p:sp>
          <p:nvSpPr>
            <p:cNvPr id="165" name="矩形 164"/>
            <p:cNvSpPr/>
            <p:nvPr/>
          </p:nvSpPr>
          <p:spPr>
            <a:xfrm flipH="1">
              <a:off x="689649" y="517897"/>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6" name="矩形 165"/>
            <p:cNvSpPr/>
            <p:nvPr/>
          </p:nvSpPr>
          <p:spPr>
            <a:xfrm rot="16200000" flipH="1">
              <a:off x="821408" y="386139"/>
              <a:ext cx="18000" cy="281517"/>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87" name="椭圆 86"/>
          <p:cNvSpPr/>
          <p:nvPr/>
        </p:nvSpPr>
        <p:spPr>
          <a:xfrm>
            <a:off x="11533188" y="5964164"/>
            <a:ext cx="403372" cy="403372"/>
          </a:xfrm>
          <a:prstGeom prst="ellipse">
            <a:avLst/>
          </a:prstGeom>
          <a:gradFill flip="none" rotWithShape="1">
            <a:gsLst>
              <a:gs pos="0">
                <a:schemeClr val="accent1">
                  <a:alpha val="90000"/>
                </a:schemeClr>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7" name="椭圆 116"/>
          <p:cNvSpPr/>
          <p:nvPr/>
        </p:nvSpPr>
        <p:spPr>
          <a:xfrm>
            <a:off x="11114614" y="117573"/>
            <a:ext cx="1077386" cy="1077386"/>
          </a:xfrm>
          <a:prstGeom prst="ellipse">
            <a:avLst/>
          </a:prstGeom>
          <a:gradFill flip="none" rotWithShape="1">
            <a:gsLst>
              <a:gs pos="0">
                <a:schemeClr val="accent4"/>
              </a:gs>
              <a:gs pos="49000">
                <a:schemeClr val="accent1">
                  <a:alpha val="40000"/>
                </a:schemeClr>
              </a:gs>
              <a:gs pos="95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框 2"/>
          <p:cNvSpPr txBox="1"/>
          <p:nvPr/>
        </p:nvSpPr>
        <p:spPr>
          <a:xfrm>
            <a:off x="1382248" y="308593"/>
            <a:ext cx="2524730" cy="430887"/>
          </a:xfrm>
          <a:prstGeom prst="rect">
            <a:avLst/>
          </a:prstGeom>
          <a:noFill/>
          <a:ln>
            <a:noFill/>
          </a:ln>
        </p:spPr>
        <p:txBody>
          <a:bodyPr wrap="none" lIns="0" tIns="0" rIns="0" bIns="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800" b="1" dirty="0">
                <a:solidFill>
                  <a:schemeClr val="accent2"/>
                </a:solidFill>
                <a:latin typeface="黑体" panose="02010609060101010101" pitchFamily="49" charset="-122"/>
                <a:ea typeface="黑体" panose="02010609060101010101" pitchFamily="49" charset="-122"/>
                <a:cs typeface="阿里巴巴普惠体 Medium" panose="00020600040101010101" pitchFamily="18" charset="-122"/>
              </a:rPr>
              <a:t>技术方案与架构</a:t>
            </a:r>
            <a:endParaRPr kumimoji="0" lang="en-US" sz="2800" b="1" i="0" u="none" strike="noStrike" kern="1200" cap="none" spc="0" normalizeH="0" baseline="0" noProof="0" dirty="0">
              <a:ln>
                <a:noFill/>
              </a:ln>
              <a:solidFill>
                <a:schemeClr val="accent2"/>
              </a:solidFill>
              <a:effectLst/>
              <a:uLnTx/>
              <a:uFillTx/>
              <a:latin typeface="黑体" panose="02010609060101010101" pitchFamily="49" charset="-122"/>
              <a:ea typeface="黑体" panose="02010609060101010101" pitchFamily="49" charset="-122"/>
              <a:cs typeface="阿里巴巴普惠体 Medium" panose="00020600040101010101" pitchFamily="18" charset="-122"/>
            </a:endParaRPr>
          </a:p>
        </p:txBody>
      </p:sp>
      <p:grpSp>
        <p:nvGrpSpPr>
          <p:cNvPr id="5" name="组合 4"/>
          <p:cNvGrpSpPr/>
          <p:nvPr/>
        </p:nvGrpSpPr>
        <p:grpSpPr>
          <a:xfrm>
            <a:off x="371695" y="522508"/>
            <a:ext cx="455943" cy="152400"/>
            <a:chOff x="629294" y="1174543"/>
            <a:chExt cx="303304" cy="152400"/>
          </a:xfrm>
        </p:grpSpPr>
        <p:cxnSp>
          <p:nvCxnSpPr>
            <p:cNvPr id="6" name="直接连接符 5"/>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flipH="1">
            <a:off x="4407644" y="522508"/>
            <a:ext cx="455943" cy="152400"/>
            <a:chOff x="629294" y="1174543"/>
            <a:chExt cx="303304" cy="152400"/>
          </a:xfrm>
        </p:grpSpPr>
        <p:cxnSp>
          <p:nvCxnSpPr>
            <p:cNvPr id="11" name="直接连接符 10"/>
            <p:cNvCxnSpPr/>
            <p:nvPr/>
          </p:nvCxnSpPr>
          <p:spPr>
            <a:xfrm flipH="1" flipV="1">
              <a:off x="629294" y="12507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695554" y="11745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95554" y="1326943"/>
              <a:ext cx="237044" cy="0"/>
            </a:xfrm>
            <a:prstGeom prst="line">
              <a:avLst/>
            </a:prstGeom>
            <a:ln w="12700">
              <a:gradFill>
                <a:gsLst>
                  <a:gs pos="11000">
                    <a:schemeClr val="accent1"/>
                  </a:gs>
                  <a:gs pos="0">
                    <a:schemeClr val="accent1">
                      <a:lumMod val="60000"/>
                      <a:lumOff val="40000"/>
                    </a:schemeClr>
                  </a:gs>
                  <a:gs pos="83000">
                    <a:schemeClr val="accent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6" name="任意多边形: 形状 15"/>
          <p:cNvSpPr/>
          <p:nvPr/>
        </p:nvSpPr>
        <p:spPr>
          <a:xfrm>
            <a:off x="-77461" y="1317499"/>
            <a:ext cx="434101" cy="868199"/>
          </a:xfrm>
          <a:custGeom>
            <a:avLst/>
            <a:gdLst>
              <a:gd name="connsiteX0" fmla="*/ 0 w 278793"/>
              <a:gd name="connsiteY0" fmla="*/ 0 h 557584"/>
              <a:gd name="connsiteX1" fmla="*/ 278793 w 278793"/>
              <a:gd name="connsiteY1" fmla="*/ 278792 h 557584"/>
              <a:gd name="connsiteX2" fmla="*/ 0 w 278793"/>
              <a:gd name="connsiteY2" fmla="*/ 557584 h 557584"/>
            </a:gdLst>
            <a:ahLst/>
            <a:cxnLst>
              <a:cxn ang="0">
                <a:pos x="connsiteX0" y="connsiteY0"/>
              </a:cxn>
              <a:cxn ang="0">
                <a:pos x="connsiteX1" y="connsiteY1"/>
              </a:cxn>
              <a:cxn ang="0">
                <a:pos x="connsiteX2" y="connsiteY2"/>
              </a:cxn>
            </a:cxnLst>
            <a:rect l="l" t="t" r="r" b="b"/>
            <a:pathLst>
              <a:path w="278793" h="557584">
                <a:moveTo>
                  <a:pt x="0" y="0"/>
                </a:moveTo>
                <a:cubicBezTo>
                  <a:pt x="153973" y="0"/>
                  <a:pt x="278793" y="124819"/>
                  <a:pt x="278793" y="278792"/>
                </a:cubicBezTo>
                <a:cubicBezTo>
                  <a:pt x="278793" y="432765"/>
                  <a:pt x="153973" y="557584"/>
                  <a:pt x="0" y="557584"/>
                </a:cubicBezTo>
                <a:close/>
              </a:path>
            </a:pathLst>
          </a:custGeom>
          <a:gradFill flip="none" rotWithShape="1">
            <a:gsLst>
              <a:gs pos="0">
                <a:schemeClr val="accent1">
                  <a:alpha val="55000"/>
                </a:schemeClr>
              </a:gs>
              <a:gs pos="100000">
                <a:schemeClr val="accent1">
                  <a:alpha val="0"/>
                </a:schemeClr>
              </a:gs>
            </a:gsLst>
            <a:lin ang="2700000" scaled="1"/>
            <a:tileRect/>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72" name="矩形: 剪去对角 71"/>
          <p:cNvSpPr/>
          <p:nvPr/>
        </p:nvSpPr>
        <p:spPr>
          <a:xfrm flipH="1">
            <a:off x="1398914" y="1685361"/>
            <a:ext cx="4073332" cy="4159851"/>
          </a:xfrm>
          <a:prstGeom prst="snip2DiagRect">
            <a:avLst>
              <a:gd name="adj1" fmla="val 17021"/>
              <a:gd name="adj2" fmla="val 0"/>
            </a:avLst>
          </a:prstGeom>
          <a:gradFill>
            <a:gsLst>
              <a:gs pos="0">
                <a:schemeClr val="accent4">
                  <a:alpha val="10000"/>
                </a:schemeClr>
              </a:gs>
              <a:gs pos="55600">
                <a:schemeClr val="accent4">
                  <a:alpha val="0"/>
                </a:schemeClr>
              </a:gs>
              <a:gs pos="100000">
                <a:schemeClr val="accent4">
                  <a:alpha val="10000"/>
                </a:schemeClr>
              </a:gs>
            </a:gsLst>
            <a:lin ang="0" scaled="1"/>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288000" bIns="0" rtlCol="0" anchor="ctr">
            <a:spAutoFit/>
          </a:bodyPr>
          <a:lstStyle/>
          <a:p>
            <a:pPr algn="ctr"/>
            <a:endParaRPr lang="zh-CN" altLang="en-US" dirty="0"/>
          </a:p>
        </p:txBody>
      </p:sp>
      <p:pic>
        <p:nvPicPr>
          <p:cNvPr id="73" name="图片 72"/>
          <p:cNvPicPr>
            <a:picLocks noChangeAspect="1"/>
          </p:cNvPicPr>
          <p:nvPr/>
        </p:nvPicPr>
        <p:blipFill>
          <a:blip r:embed="rId2"/>
          <a:stretch>
            <a:fillRect/>
          </a:stretch>
        </p:blipFill>
        <p:spPr>
          <a:xfrm>
            <a:off x="1258381" y="1317499"/>
            <a:ext cx="9600924" cy="477398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null,&quot;Name&quot;:&quot;适中&quot;,&quot;HeaderHeight&quot;:13.0,&quot;FooterHeight&quot;:6.0,&quot;SideMargin&quot;:4.0,&quot;TopMargin&quot;:0.0,&quot;BottomMargin&quot;:0.0,&quot;IntervalMargin&quot;:1.5,&quot;SettingType&quot;:&quot;System&quot;}"/>
  <p:tag name="KSO_WPP_MARK_KEY" val="bd0f496f-d5bc-486e-a0fd-46addbccbb03"/>
  <p:tag name="COMMONDATA" val="eyJoZGlkIjoiMWIxZDY5YmUwYjE4NGJlNDNiYjdkMzNmOWM1NDM4YzcifQ=="/>
</p:tagLst>
</file>

<file path=ppt/theme/theme1.xml><?xml version="1.0" encoding="utf-8"?>
<a:theme xmlns:a="http://schemas.openxmlformats.org/drawingml/2006/main" name="主题5">
  <a:themeElements>
    <a:clrScheme name="橙色科技风">
      <a:dk1>
        <a:srgbClr val="000000"/>
      </a:dk1>
      <a:lt1>
        <a:srgbClr val="FFFFFF"/>
      </a:lt1>
      <a:dk2>
        <a:srgbClr val="778495"/>
      </a:dk2>
      <a:lt2>
        <a:srgbClr val="F0F0F0"/>
      </a:lt2>
      <a:accent1>
        <a:srgbClr val="F07724"/>
      </a:accent1>
      <a:accent2>
        <a:srgbClr val="FFFFFF"/>
      </a:accent2>
      <a:accent3>
        <a:srgbClr val="110326"/>
      </a:accent3>
      <a:accent4>
        <a:srgbClr val="EF8D51"/>
      </a:accent4>
      <a:accent5>
        <a:srgbClr val="FA2D04"/>
      </a:accent5>
      <a:accent6>
        <a:srgbClr val="C9C9C9"/>
      </a:accent6>
      <a:hlink>
        <a:srgbClr val="F07724"/>
      </a:hlink>
      <a:folHlink>
        <a:srgbClr val="BFBFBF"/>
      </a:folHlink>
    </a:clrScheme>
    <a:fontScheme name="科技风毕业论文答辩">
      <a:majorFont>
        <a:latin typeface="OPPOSans H"/>
        <a:ea typeface="OPPOSans M"/>
        <a:cs typeface=""/>
      </a:majorFont>
      <a:minorFont>
        <a:latin typeface="OPPOSans L"/>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毕业主题5</Template>
  <TotalTime>0</TotalTime>
  <Words>702</Words>
  <Application>Microsoft Office PowerPoint</Application>
  <PresentationFormat>宽屏</PresentationFormat>
  <Paragraphs>96</Paragraphs>
  <Slides>19</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等线</vt:lpstr>
      <vt:lpstr>宋体</vt:lpstr>
      <vt:lpstr>方正黑体简体</vt:lpstr>
      <vt:lpstr>Adobe 黑体 Std R</vt:lpstr>
      <vt:lpstr>Wingdings</vt:lpstr>
      <vt:lpstr>Arial</vt:lpstr>
      <vt:lpstr>OPPOSans R</vt:lpstr>
      <vt:lpstr>OPPOSans L</vt:lpstr>
      <vt:lpstr>OPPOSans M</vt:lpstr>
      <vt:lpstr>OPPOSans H</vt:lpstr>
      <vt:lpstr>方正粗黑宋简体</vt:lpstr>
      <vt:lpstr>黑体</vt:lpstr>
      <vt:lpstr>微软雅黑</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清酒Soleil</dc:creator>
  <cp:lastModifiedBy>Haobo</cp:lastModifiedBy>
  <cp:revision>130</cp:revision>
  <dcterms:created xsi:type="dcterms:W3CDTF">2017-04-28T04:55:00Z</dcterms:created>
  <dcterms:modified xsi:type="dcterms:W3CDTF">2023-01-08T13:50:44Z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008BBD54641E491AB6E066CAD87FCBE6</vt:lpwstr>
  </property>
  <property fmtid="{D5CDD505-2E9C-101B-9397-08002B2CF9AE}" pid="3" name="KSOProductBuildVer">
    <vt:lpwstr>2052-11.1.0.12763</vt:lpwstr>
  </property>
</Properties>
</file>